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257" r:id="rId3"/>
    <p:sldId id="258" r:id="rId4"/>
    <p:sldId id="259" r:id="rId5"/>
    <p:sldId id="261" r:id="rId6"/>
    <p:sldId id="262" r:id="rId7"/>
    <p:sldId id="303" r:id="rId8"/>
    <p:sldId id="263" r:id="rId9"/>
    <p:sldId id="264" r:id="rId10"/>
    <p:sldId id="265" r:id="rId11"/>
    <p:sldId id="29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04"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1" r:id="rId40"/>
    <p:sldId id="300" r:id="rId41"/>
    <p:sldId id="293" r:id="rId42"/>
    <p:sldId id="305" r:id="rId43"/>
    <p:sldId id="295" r:id="rId44"/>
    <p:sldId id="296" r:id="rId45"/>
    <p:sldId id="297" r:id="rId46"/>
    <p:sldId id="298"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0"/>
    <p:restoredTop sz="94620"/>
  </p:normalViewPr>
  <p:slideViewPr>
    <p:cSldViewPr snapToGrid="0" snapToObjects="1">
      <p:cViewPr varScale="1">
        <p:scale>
          <a:sx n="107" d="100"/>
          <a:sy n="107" d="100"/>
        </p:scale>
        <p:origin x="78" y="96"/>
      </p:cViewPr>
      <p:guideLst/>
    </p:cSldViewPr>
  </p:slideViewPr>
  <p:notesTextViewPr>
    <p:cViewPr>
      <p:scale>
        <a:sx n="1" d="1"/>
        <a:sy n="1" d="1"/>
      </p:scale>
      <p:origin x="0" y="0"/>
    </p:cViewPr>
  </p:notesTextViewPr>
  <p:notesViewPr>
    <p:cSldViewPr snapToGrid="0" snapToObjects="1">
      <p:cViewPr varScale="1">
        <p:scale>
          <a:sx n="82" d="100"/>
          <a:sy n="82" d="100"/>
        </p:scale>
        <p:origin x="278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673C-8C22-FE4B-9A2F-C2D55903F047}" type="datetimeFigureOut">
              <a:rPr kumimoji="1" lang="zh-HK" altLang="en-US" smtClean="0"/>
              <a:t>2/8/2022</a:t>
            </a:fld>
            <a:endParaRPr kumimoji="1" lang="zh-HK"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CD349-F773-254F-A856-D83B7B047F7B}" type="slidenum">
              <a:rPr kumimoji="1" lang="zh-HK" altLang="en-US" smtClean="0"/>
              <a:t>‹#›</a:t>
            </a:fld>
            <a:endParaRPr kumimoji="1" lang="zh-HK" altLang="en-US"/>
          </a:p>
        </p:txBody>
      </p:sp>
    </p:spTree>
    <p:extLst>
      <p:ext uri="{BB962C8B-B14F-4D97-AF65-F5344CB8AC3E}">
        <p14:creationId xmlns:p14="http://schemas.microsoft.com/office/powerpoint/2010/main" val="99961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HK" altLang="en-US" dirty="0"/>
          </a:p>
        </p:txBody>
      </p:sp>
      <p:sp>
        <p:nvSpPr>
          <p:cNvPr id="4" name="投影片編號版面配置區 3"/>
          <p:cNvSpPr>
            <a:spLocks noGrp="1"/>
          </p:cNvSpPr>
          <p:nvPr>
            <p:ph type="sldNum" sz="quarter" idx="5"/>
          </p:nvPr>
        </p:nvSpPr>
        <p:spPr/>
        <p:txBody>
          <a:bodyPr/>
          <a:lstStyle/>
          <a:p>
            <a:fld id="{B37CD349-F773-254F-A856-D83B7B047F7B}" type="slidenum">
              <a:rPr kumimoji="1" lang="zh-HK" altLang="en-US" smtClean="0"/>
              <a:t>27</a:t>
            </a:fld>
            <a:endParaRPr kumimoji="1" lang="zh-HK" altLang="en-US"/>
          </a:p>
        </p:txBody>
      </p:sp>
    </p:spTree>
    <p:extLst>
      <p:ext uri="{BB962C8B-B14F-4D97-AF65-F5344CB8AC3E}">
        <p14:creationId xmlns:p14="http://schemas.microsoft.com/office/powerpoint/2010/main" val="124157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HK" altLang="en-US"/>
          </a:p>
        </p:txBody>
      </p:sp>
      <p:sp>
        <p:nvSpPr>
          <p:cNvPr id="4" name="投影片編號版面配置區 3"/>
          <p:cNvSpPr>
            <a:spLocks noGrp="1"/>
          </p:cNvSpPr>
          <p:nvPr>
            <p:ph type="sldNum" sz="quarter" idx="5"/>
          </p:nvPr>
        </p:nvSpPr>
        <p:spPr/>
        <p:txBody>
          <a:bodyPr/>
          <a:lstStyle/>
          <a:p>
            <a:fld id="{B37CD349-F773-254F-A856-D83B7B047F7B}" type="slidenum">
              <a:rPr kumimoji="1" lang="zh-HK" altLang="en-US" smtClean="0"/>
              <a:t>28</a:t>
            </a:fld>
            <a:endParaRPr kumimoji="1" lang="zh-HK" altLang="en-US"/>
          </a:p>
        </p:txBody>
      </p:sp>
    </p:spTree>
    <p:extLst>
      <p:ext uri="{BB962C8B-B14F-4D97-AF65-F5344CB8AC3E}">
        <p14:creationId xmlns:p14="http://schemas.microsoft.com/office/powerpoint/2010/main" val="402313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5D3BA916-38FE-40DB-AA60-9A65CA7B2EAC}"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46734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6B9FEB0-44D5-4056-8B84-56A54BD4F5C5}"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282695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3157AE3-916C-49FA-9A29-1F9EEFE9B2BD}"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154305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CF19112-0DA5-4F60-8B8E-AB2ECD76B117}"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7931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02566A4-0AC0-44E8-8503-A1964A05EC4B}"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376861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61C809D-B2D3-4874-86D1-378C3E137218}" type="datetime1">
              <a:rPr kumimoji="1" lang="zh-HK" altLang="en-US" smtClean="0"/>
              <a:t>2/8/2022</a:t>
            </a:fld>
            <a:endParaRPr kumimoji="1" lang="zh-HK" alt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2091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F1168CC-5CDC-411B-9CDB-3F819319B85C}" type="datetime1">
              <a:rPr kumimoji="1" lang="zh-HK" altLang="en-US" smtClean="0"/>
              <a:t>2/8/2022</a:t>
            </a:fld>
            <a:endParaRPr kumimoji="1" lang="zh-HK" altLang="en-US"/>
          </a:p>
        </p:txBody>
      </p:sp>
      <p:sp>
        <p:nvSpPr>
          <p:cNvPr id="8" name="Footer Placeholder 7"/>
          <p:cNvSpPr>
            <a:spLocks noGrp="1"/>
          </p:cNvSpPr>
          <p:nvPr>
            <p:ph type="ftr" sz="quarter" idx="11"/>
          </p:nvPr>
        </p:nvSpPr>
        <p:spPr/>
        <p:txBody>
          <a:bodyPr/>
          <a:lstStyle/>
          <a:p>
            <a:endParaRPr kumimoji="1" lang="zh-HK" altLang="en-US"/>
          </a:p>
        </p:txBody>
      </p:sp>
      <p:sp>
        <p:nvSpPr>
          <p:cNvPr id="9" name="Slide Number Placeholder 8"/>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198362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8A4039E-F960-4198-B267-54914632A5BE}" type="datetime1">
              <a:rPr kumimoji="1" lang="zh-HK" altLang="en-US" smtClean="0"/>
              <a:t>2/8/2022</a:t>
            </a:fld>
            <a:endParaRPr kumimoji="1" lang="zh-HK" altLang="en-US"/>
          </a:p>
        </p:txBody>
      </p:sp>
      <p:sp>
        <p:nvSpPr>
          <p:cNvPr id="4" name="Footer Placeholder 3"/>
          <p:cNvSpPr>
            <a:spLocks noGrp="1"/>
          </p:cNvSpPr>
          <p:nvPr>
            <p:ph type="ftr" sz="quarter" idx="11"/>
          </p:nvPr>
        </p:nvSpPr>
        <p:spPr/>
        <p:txBody>
          <a:bodyPr/>
          <a:lstStyle/>
          <a:p>
            <a:endParaRPr kumimoji="1" lang="zh-HK" altLang="en-US"/>
          </a:p>
        </p:txBody>
      </p:sp>
      <p:sp>
        <p:nvSpPr>
          <p:cNvPr id="5" name="Slide Number Placeholder 4"/>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347033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D9A3B-FBD7-44F4-9CE2-01C7AC022A85}" type="datetime1">
              <a:rPr kumimoji="1" lang="zh-HK" altLang="en-US" smtClean="0"/>
              <a:t>2/8/2022</a:t>
            </a:fld>
            <a:endParaRPr kumimoji="1" lang="zh-HK" altLang="en-US"/>
          </a:p>
        </p:txBody>
      </p:sp>
      <p:sp>
        <p:nvSpPr>
          <p:cNvPr id="3" name="Footer Placeholder 2"/>
          <p:cNvSpPr>
            <a:spLocks noGrp="1"/>
          </p:cNvSpPr>
          <p:nvPr>
            <p:ph type="ftr" sz="quarter" idx="11"/>
          </p:nvPr>
        </p:nvSpPr>
        <p:spPr/>
        <p:txBody>
          <a:bodyPr/>
          <a:lstStyle/>
          <a:p>
            <a:endParaRPr kumimoji="1" lang="zh-HK" altLang="en-US"/>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235284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F9887CE-725C-4322-9E2F-5A158BAF6C13}" type="datetime1">
              <a:rPr kumimoji="1" lang="zh-HK" altLang="en-US" smtClean="0"/>
              <a:t>2/8/2022</a:t>
            </a:fld>
            <a:endParaRPr kumimoji="1" lang="zh-HK" alt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57440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4710219-6560-4507-BBD4-C649F609C264}" type="datetime1">
              <a:rPr kumimoji="1" lang="zh-HK" altLang="en-US" smtClean="0"/>
              <a:t>2/8/2022</a:t>
            </a:fld>
            <a:endParaRPr kumimoji="1" lang="zh-HK" alt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236355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BB9A0-B838-4B6D-9E84-6B133A1F18D0}" type="datetime1">
              <a:rPr kumimoji="1" lang="zh-HK" altLang="en-US" smtClean="0"/>
              <a:t>2/8/2022</a:t>
            </a:fld>
            <a:endParaRPr kumimoji="1"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B2CC0-CCC1-BD4F-AF78-157B4955DBB7}" type="slidenum">
              <a:rPr kumimoji="1" lang="zh-HK" altLang="en-US" smtClean="0"/>
              <a:t>‹#›</a:t>
            </a:fld>
            <a:endParaRPr kumimoji="1" lang="zh-HK" altLang="en-US"/>
          </a:p>
        </p:txBody>
      </p:sp>
    </p:spTree>
    <p:extLst>
      <p:ext uri="{BB962C8B-B14F-4D97-AF65-F5344CB8AC3E}">
        <p14:creationId xmlns:p14="http://schemas.microsoft.com/office/powerpoint/2010/main" val="1280594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mm.edcity.hk/media/1_kw8rsxs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hnmuseum.cn/zp/zpml/csp/202008/t20200826_247452.shtml" TargetMode="External"/><Relationship Id="rId2" Type="http://schemas.openxmlformats.org/officeDocument/2006/relationships/hyperlink" Target="http://en.chnmuseum.cn/collections_577/collection_highlights_608/artifacts_handed___down_from_ancient_times_612/202008/t20200811_246884.htm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tfc.net/img/5d8779bb4aea654b0b3b3b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aike.baidu.com/video?lemmaId=2612240&amp;secondId=2502514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duhk.hk/ccaproject/yueju/ch/doubleSuicide.php" TargetMode="External"/><Relationship Id="rId2" Type="http://schemas.openxmlformats.org/officeDocument/2006/relationships/hyperlink" Target="https://www.eduhk.hk/ccaproject/yueju/eng/doubleSuicide.php"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tori.com/en/story/ming-dai-de-zheng-zhi-fa-zhan-gai-kuang--ijS5WQf4yK7YHdaYKKUmsX3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mm.edcity.hk/media/%E4%B8%AD%E7%A7%8B%E7%AF%80%20(%E4%B8%AD%E6%96%87%E5%AD%97%E5%B9%95%E5%8F%AF%E4%BE%9B%E9%81%B8%E6%93%87)/0_b9jggy4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ADBC36-4592-36B2-0529-5F6D2B98B9C5}"/>
              </a:ext>
            </a:extLst>
          </p:cNvPr>
          <p:cNvSpPr>
            <a:spLocks noGrp="1"/>
          </p:cNvSpPr>
          <p:nvPr>
            <p:ph type="ctrTitle"/>
          </p:nvPr>
        </p:nvSpPr>
        <p:spPr>
          <a:xfrm>
            <a:off x="1143000" y="1285104"/>
            <a:ext cx="6858000" cy="1101296"/>
          </a:xfrm>
        </p:spPr>
        <p:txBody>
          <a:bodyPr>
            <a:normAutofit/>
          </a:bodyPr>
          <a:lstStyle/>
          <a:p>
            <a:r>
              <a:rPr lang="zh-HK" altLang="zh-HK" dirty="0"/>
              <a:t>中二級 中國歷史科</a:t>
            </a:r>
            <a:r>
              <a:rPr lang="zh-TW" altLang="zh-HK" dirty="0"/>
              <a:t> </a:t>
            </a:r>
            <a:endParaRPr kumimoji="1" lang="zh-HK" altLang="en-US" dirty="0"/>
          </a:p>
        </p:txBody>
      </p:sp>
      <p:sp>
        <p:nvSpPr>
          <p:cNvPr id="3" name="副標題 2">
            <a:extLst>
              <a:ext uri="{FF2B5EF4-FFF2-40B4-BE49-F238E27FC236}">
                <a16:creationId xmlns:a16="http://schemas.microsoft.com/office/drawing/2014/main" id="{298C8B90-4B61-1A6D-5C7F-60E20946F117}"/>
              </a:ext>
            </a:extLst>
          </p:cNvPr>
          <p:cNvSpPr>
            <a:spLocks noGrp="1"/>
          </p:cNvSpPr>
          <p:nvPr>
            <p:ph type="subTitle" idx="1"/>
          </p:nvPr>
        </p:nvSpPr>
        <p:spPr>
          <a:xfrm>
            <a:off x="1143000" y="2829697"/>
            <a:ext cx="6858000" cy="2428103"/>
          </a:xfrm>
        </p:spPr>
        <p:txBody>
          <a:bodyPr/>
          <a:lstStyle/>
          <a:p>
            <a:r>
              <a:rPr lang="zh-HK" altLang="zh-HK" sz="4800" b="1" dirty="0">
                <a:solidFill>
                  <a:schemeClr val="accent5">
                    <a:lumMod val="75000"/>
                  </a:schemeClr>
                </a:solidFill>
              </a:rPr>
              <a:t>明代的政治發展概況</a:t>
            </a:r>
            <a:endParaRPr lang="zh-TW" altLang="zh-HK" sz="4800" dirty="0">
              <a:solidFill>
                <a:schemeClr val="accent5">
                  <a:lumMod val="75000"/>
                </a:schemeClr>
              </a:solidFill>
            </a:endParaRPr>
          </a:p>
          <a:p>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1</a:t>
            </a:fld>
            <a:endParaRPr kumimoji="1" lang="zh-HK" altLang="en-US"/>
          </a:p>
        </p:txBody>
      </p:sp>
    </p:spTree>
    <p:extLst>
      <p:ext uri="{BB962C8B-B14F-4D97-AF65-F5344CB8AC3E}">
        <p14:creationId xmlns:p14="http://schemas.microsoft.com/office/powerpoint/2010/main" val="838251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07F3774-DFFF-371E-8516-AE8BCE30879D}"/>
              </a:ext>
            </a:extLst>
          </p:cNvPr>
          <p:cNvSpPr>
            <a:spLocks noGrp="1"/>
          </p:cNvSpPr>
          <p:nvPr>
            <p:ph idx="1"/>
          </p:nvPr>
        </p:nvSpPr>
        <p:spPr>
          <a:xfrm>
            <a:off x="277751" y="285013"/>
            <a:ext cx="6135405" cy="1889776"/>
          </a:xfrm>
        </p:spPr>
        <p:txBody>
          <a:bodyPr>
            <a:normAutofit/>
          </a:bodyPr>
          <a:lstStyle/>
          <a:p>
            <a:pPr marL="0" indent="0">
              <a:buNone/>
            </a:pPr>
            <a:r>
              <a:rPr lang="zh-TW" altLang="zh-HK" sz="2400" dirty="0"/>
              <a:t>根據資料</a:t>
            </a:r>
            <a:r>
              <a:rPr lang="zh-HK" altLang="zh-HK" sz="2400" dirty="0"/>
              <a:t>三</a:t>
            </a:r>
            <a:r>
              <a:rPr lang="zh-TW" altLang="zh-HK" sz="2400" dirty="0"/>
              <a:t>，回答以下問題。</a:t>
            </a:r>
            <a:r>
              <a:rPr lang="en-US" altLang="zh-HK" sz="2400" dirty="0"/>
              <a:t>(Study Source C, and answer the questions.)</a:t>
            </a:r>
            <a:r>
              <a:rPr lang="zh-TW" altLang="zh-HK" sz="2400" dirty="0"/>
              <a:t> </a:t>
            </a:r>
            <a:endParaRPr lang="en-US" altLang="zh-TW" sz="2400" dirty="0"/>
          </a:p>
          <a:p>
            <a:pPr marL="0" indent="0">
              <a:buNone/>
            </a:pPr>
            <a:endParaRPr kumimoji="1" lang="zh-HK" altLang="en-US" dirty="0"/>
          </a:p>
        </p:txBody>
      </p:sp>
      <p:sp>
        <p:nvSpPr>
          <p:cNvPr id="4" name="文字方塊 3">
            <a:extLst>
              <a:ext uri="{FF2B5EF4-FFF2-40B4-BE49-F238E27FC236}">
                <a16:creationId xmlns:a16="http://schemas.microsoft.com/office/drawing/2014/main" id="{3669A2F7-4F5E-2A42-87B0-81EDBA389F76}"/>
              </a:ext>
            </a:extLst>
          </p:cNvPr>
          <p:cNvSpPr txBox="1"/>
          <p:nvPr/>
        </p:nvSpPr>
        <p:spPr>
          <a:xfrm>
            <a:off x="303099" y="2740338"/>
            <a:ext cx="7662734" cy="461665"/>
          </a:xfrm>
          <a:prstGeom prst="rect">
            <a:avLst/>
          </a:prstGeom>
          <a:noFill/>
        </p:spPr>
        <p:txBody>
          <a:bodyPr wrap="square" rtlCol="0">
            <a:spAutoFit/>
          </a:bodyPr>
          <a:lstStyle/>
          <a:p>
            <a:r>
              <a:rPr lang="zh-HK" altLang="zh-HK" sz="2400" dirty="0">
                <a:solidFill>
                  <a:srgbClr val="FF0000"/>
                </a:solidFill>
              </a:rPr>
              <a:t>月餅</a:t>
            </a:r>
            <a:r>
              <a:rPr lang="en-US" altLang="zh-HK" sz="2400" dirty="0">
                <a:solidFill>
                  <a:srgbClr val="FF0000"/>
                </a:solidFill>
              </a:rPr>
              <a:t>(mooncake)</a:t>
            </a:r>
            <a:endParaRPr lang="zh-TW" altLang="zh-HK" sz="2400" dirty="0">
              <a:solidFill>
                <a:srgbClr val="FF0000"/>
              </a:solidFill>
            </a:endParaRPr>
          </a:p>
        </p:txBody>
      </p:sp>
      <p:sp>
        <p:nvSpPr>
          <p:cNvPr id="5" name="文字方塊 4">
            <a:extLst>
              <a:ext uri="{FF2B5EF4-FFF2-40B4-BE49-F238E27FC236}">
                <a16:creationId xmlns:a16="http://schemas.microsoft.com/office/drawing/2014/main" id="{01C9DE85-F270-B93F-FD01-316E87A86D2B}"/>
              </a:ext>
            </a:extLst>
          </p:cNvPr>
          <p:cNvSpPr txBox="1"/>
          <p:nvPr/>
        </p:nvSpPr>
        <p:spPr>
          <a:xfrm>
            <a:off x="275574" y="3714455"/>
            <a:ext cx="8550239" cy="2215991"/>
          </a:xfrm>
          <a:prstGeom prst="rect">
            <a:avLst/>
          </a:prstGeom>
          <a:noFill/>
        </p:spPr>
        <p:txBody>
          <a:bodyPr wrap="square" rtlCol="0">
            <a:spAutoFit/>
          </a:bodyPr>
          <a:lstStyle/>
          <a:p>
            <a:r>
              <a:rPr lang="en-US" altLang="zh-HK" sz="2400" dirty="0">
                <a:ea typeface="+mj-ea"/>
              </a:rPr>
              <a:t>5. </a:t>
            </a:r>
            <a:r>
              <a:rPr lang="zh-HK" altLang="zh-HK" sz="2400" dirty="0">
                <a:ea typeface="+mj-ea"/>
              </a:rPr>
              <a:t>中國人</a:t>
            </a:r>
            <a:r>
              <a:rPr lang="zh-TW" altLang="zh-HK" sz="2400" dirty="0">
                <a:ea typeface="+mj-ea"/>
              </a:rPr>
              <a:t>何時吃月餅？試圈出答案</a:t>
            </a:r>
            <a:r>
              <a:rPr lang="zh-HK" altLang="zh-HK" sz="2400" dirty="0">
                <a:ea typeface="+mj-ea"/>
              </a:rPr>
              <a:t>。</a:t>
            </a:r>
            <a:r>
              <a:rPr lang="en-US" altLang="zh-HK" sz="2400" dirty="0">
                <a:ea typeface="+mj-ea"/>
              </a:rPr>
              <a:t>(When do Chinese people eat mooncakes? Circle your answer.)</a:t>
            </a:r>
            <a:endParaRPr lang="zh-TW" altLang="zh-HK" sz="2400" dirty="0">
              <a:ea typeface="+mj-ea"/>
            </a:endParaRPr>
          </a:p>
          <a:p>
            <a:r>
              <a:rPr lang="en-US" altLang="zh-HK" sz="2400" dirty="0">
                <a:ea typeface="+mj-ea"/>
              </a:rPr>
              <a:t>A.</a:t>
            </a:r>
            <a:r>
              <a:rPr lang="zh-TW" altLang="zh-HK" sz="2400" dirty="0">
                <a:ea typeface="+mj-ea"/>
              </a:rPr>
              <a:t>農曆新年</a:t>
            </a:r>
            <a:r>
              <a:rPr lang="en-US" altLang="zh-HK" sz="2400" dirty="0">
                <a:ea typeface="+mj-ea"/>
              </a:rPr>
              <a:t>(Chinese Lunar New Year) </a:t>
            </a:r>
            <a:endParaRPr lang="zh-TW" altLang="zh-HK" sz="2400" dirty="0">
              <a:ea typeface="+mj-ea"/>
            </a:endParaRPr>
          </a:p>
          <a:p>
            <a:r>
              <a:rPr lang="en-US" altLang="zh-HK" sz="2400" dirty="0">
                <a:ea typeface="+mj-ea"/>
              </a:rPr>
              <a:t>B. </a:t>
            </a:r>
            <a:r>
              <a:rPr lang="zh-TW" altLang="zh-HK" sz="2400" dirty="0">
                <a:ea typeface="+mj-ea"/>
              </a:rPr>
              <a:t>端午節</a:t>
            </a:r>
            <a:r>
              <a:rPr lang="en-US" altLang="zh-HK" sz="2400" dirty="0">
                <a:ea typeface="+mj-ea"/>
              </a:rPr>
              <a:t>(Dragon Boat Festival)</a:t>
            </a:r>
            <a:endParaRPr lang="zh-TW" altLang="zh-HK" sz="2400" dirty="0">
              <a:ea typeface="+mj-ea"/>
            </a:endParaRPr>
          </a:p>
          <a:p>
            <a:r>
              <a:rPr lang="en-US" altLang="zh-HK" sz="2400" dirty="0">
                <a:ea typeface="+mj-ea"/>
              </a:rPr>
              <a:t>C. </a:t>
            </a:r>
            <a:r>
              <a:rPr lang="zh-TW" altLang="zh-HK" sz="2400" dirty="0">
                <a:ea typeface="+mj-ea"/>
              </a:rPr>
              <a:t>中秋節</a:t>
            </a:r>
            <a:r>
              <a:rPr lang="en-US" altLang="zh-HK" sz="2400" dirty="0">
                <a:ea typeface="+mj-ea"/>
              </a:rPr>
              <a:t>(Mid-Autumn Festival)</a:t>
            </a:r>
            <a:endParaRPr lang="zh-TW" altLang="zh-HK" sz="2400" dirty="0">
              <a:ea typeface="+mj-ea"/>
            </a:endParaRPr>
          </a:p>
          <a:p>
            <a:endParaRPr kumimoji="1" lang="zh-HK" altLang="en-US" dirty="0"/>
          </a:p>
        </p:txBody>
      </p:sp>
      <p:sp>
        <p:nvSpPr>
          <p:cNvPr id="6" name="矩形 5">
            <a:extLst>
              <a:ext uri="{FF2B5EF4-FFF2-40B4-BE49-F238E27FC236}">
                <a16:creationId xmlns:a16="http://schemas.microsoft.com/office/drawing/2014/main" id="{4E3DE067-F3EB-0EA7-5BA0-AE0E39B050E7}"/>
              </a:ext>
            </a:extLst>
          </p:cNvPr>
          <p:cNvSpPr/>
          <p:nvPr/>
        </p:nvSpPr>
        <p:spPr>
          <a:xfrm>
            <a:off x="275574" y="5226909"/>
            <a:ext cx="4171166" cy="430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pic>
        <p:nvPicPr>
          <p:cNvPr id="16" name="圖片 15">
            <a:extLst>
              <a:ext uri="{FF2B5EF4-FFF2-40B4-BE49-F238E27FC236}">
                <a16:creationId xmlns:a16="http://schemas.microsoft.com/office/drawing/2014/main" id="{3C8B62F0-05D0-030B-95BA-01C4F2957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3703" y="285013"/>
            <a:ext cx="2189492" cy="2489488"/>
          </a:xfrm>
          <a:prstGeom prst="rect">
            <a:avLst/>
          </a:prstGeom>
          <a:noFill/>
          <a:ln>
            <a:noFill/>
          </a:ln>
        </p:spPr>
      </p:pic>
      <p:sp>
        <p:nvSpPr>
          <p:cNvPr id="2" name="文字方塊 1">
            <a:extLst>
              <a:ext uri="{FF2B5EF4-FFF2-40B4-BE49-F238E27FC236}">
                <a16:creationId xmlns:a16="http://schemas.microsoft.com/office/drawing/2014/main" id="{F3EE6498-3EC0-7E5B-C65A-07D72634AC37}"/>
              </a:ext>
            </a:extLst>
          </p:cNvPr>
          <p:cNvSpPr txBox="1"/>
          <p:nvPr/>
        </p:nvSpPr>
        <p:spPr>
          <a:xfrm>
            <a:off x="275574" y="1522570"/>
            <a:ext cx="6038729" cy="1107996"/>
          </a:xfrm>
          <a:prstGeom prst="rect">
            <a:avLst/>
          </a:prstGeom>
          <a:noFill/>
        </p:spPr>
        <p:txBody>
          <a:bodyPr wrap="square" rtlCol="0">
            <a:spAutoFit/>
          </a:bodyPr>
          <a:lstStyle/>
          <a:p>
            <a:r>
              <a:rPr lang="en-US" altLang="zh-HK" sz="2400" dirty="0"/>
              <a:t>4. </a:t>
            </a:r>
            <a:r>
              <a:rPr lang="zh-HK" altLang="zh-HK" sz="2400" dirty="0"/>
              <a:t>你知道這是甚麼嗎？你有沒有吃過？</a:t>
            </a:r>
            <a:r>
              <a:rPr lang="en-US" altLang="zh-HK" sz="2400" dirty="0"/>
              <a:t>(Do you know what is it? Have you ever tasted this?)</a:t>
            </a:r>
            <a:r>
              <a:rPr lang="zh-TW" altLang="zh-HK" sz="2400" dirty="0"/>
              <a:t> </a:t>
            </a:r>
            <a:endParaRPr kumimoji="1" lang="zh-HK" altLang="en-US" sz="2400" dirty="0"/>
          </a:p>
          <a:p>
            <a:endParaRPr kumimoji="1" lang="zh-HK" altLang="en-US" dirty="0"/>
          </a:p>
        </p:txBody>
      </p:sp>
      <p:sp>
        <p:nvSpPr>
          <p:cNvPr id="7" name="Slide Number Placeholder 6"/>
          <p:cNvSpPr>
            <a:spLocks noGrp="1"/>
          </p:cNvSpPr>
          <p:nvPr>
            <p:ph type="sldNum" sz="quarter" idx="12"/>
          </p:nvPr>
        </p:nvSpPr>
        <p:spPr/>
        <p:txBody>
          <a:bodyPr/>
          <a:lstStyle/>
          <a:p>
            <a:fld id="{A99B2CC0-CCC1-BD4F-AF78-157B4955DBB7}" type="slidenum">
              <a:rPr kumimoji="1" lang="zh-HK" altLang="en-US" smtClean="0"/>
              <a:t>10</a:t>
            </a:fld>
            <a:endParaRPr kumimoji="1" lang="zh-HK" altLang="en-US"/>
          </a:p>
        </p:txBody>
      </p:sp>
    </p:spTree>
    <p:extLst>
      <p:ext uri="{BB962C8B-B14F-4D97-AF65-F5344CB8AC3E}">
        <p14:creationId xmlns:p14="http://schemas.microsoft.com/office/powerpoint/2010/main" val="41162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C23F2917-134B-2EDF-C578-CA5BB62493B1}"/>
              </a:ext>
            </a:extLst>
          </p:cNvPr>
          <p:cNvSpPr txBox="1">
            <a:spLocks noGrp="1"/>
          </p:cNvSpPr>
          <p:nvPr>
            <p:ph idx="1"/>
          </p:nvPr>
        </p:nvSpPr>
        <p:spPr>
          <a:xfrm>
            <a:off x="87683" y="150497"/>
            <a:ext cx="8880952" cy="7069628"/>
          </a:xfrm>
          <a:prstGeom prst="rect">
            <a:avLst/>
          </a:prstGeom>
          <a:noFill/>
        </p:spPr>
        <p:txBody>
          <a:bodyPr wrap="square" rtlCol="0">
            <a:spAutoFit/>
          </a:bodyPr>
          <a:lstStyle/>
          <a:p>
            <a:pPr marL="0" indent="0">
              <a:buNone/>
            </a:pPr>
            <a:r>
              <a:rPr lang="en-US" altLang="zh-HK" dirty="0"/>
              <a:t>6. </a:t>
            </a:r>
            <a:r>
              <a:rPr lang="zh-HK" altLang="zh-HK" dirty="0"/>
              <a:t>填充</a:t>
            </a:r>
            <a:r>
              <a:rPr lang="en-US" altLang="zh-HK" dirty="0"/>
              <a:t> (Fill in the blanks) </a:t>
            </a:r>
            <a:r>
              <a:rPr lang="zh-HK" altLang="zh-HK" dirty="0"/>
              <a:t>：</a:t>
            </a:r>
            <a:endParaRPr lang="zh-TW" altLang="zh-HK" dirty="0"/>
          </a:p>
          <a:p>
            <a:pPr marL="0" indent="0">
              <a:buNone/>
            </a:pPr>
            <a:r>
              <a:rPr lang="zh-TW" altLang="zh-HK" dirty="0"/>
              <a:t>相傳吃月餅的節慶傳統，與</a:t>
            </a:r>
            <a:r>
              <a:rPr lang="en-US" altLang="zh-TW" u="sng" dirty="0"/>
              <a:t>          </a:t>
            </a:r>
            <a:r>
              <a:rPr lang="zh-HK" altLang="en-US" u="sng" dirty="0"/>
              <a:t>  </a:t>
            </a:r>
            <a:r>
              <a:rPr lang="zh-TW" altLang="zh-HK" dirty="0"/>
              <a:t>末年生的動亂有關。</a:t>
            </a:r>
            <a:r>
              <a:rPr lang="zh-TW" altLang="zh-HK" u="sng" dirty="0"/>
              <a:t> </a:t>
            </a:r>
            <a:r>
              <a:rPr lang="en-US" altLang="zh-TW" u="sng" dirty="0"/>
              <a:t>           </a:t>
            </a:r>
            <a:r>
              <a:rPr lang="zh-TW" altLang="zh-HK" u="sng" dirty="0"/>
              <a:t> </a:t>
            </a:r>
            <a:r>
              <a:rPr lang="en-US" altLang="zh-TW" dirty="0"/>
              <a:t>_____</a:t>
            </a:r>
            <a:r>
              <a:rPr lang="zh-TW" altLang="zh-HK" dirty="0"/>
              <a:t>嚴</a:t>
            </a:r>
            <a:r>
              <a:rPr lang="zh-HK" altLang="zh-HK" dirty="0"/>
              <a:t>厲</a:t>
            </a:r>
            <a:r>
              <a:rPr lang="zh-TW" altLang="zh-HK" dirty="0"/>
              <a:t>的</a:t>
            </a:r>
            <a:r>
              <a:rPr lang="zh-HK" altLang="zh-HK" dirty="0"/>
              <a:t>管</a:t>
            </a:r>
            <a:r>
              <a:rPr lang="zh-TW" altLang="zh-HK" dirty="0"/>
              <a:t>治引發了全國的動亂。</a:t>
            </a:r>
            <a:r>
              <a:rPr lang="zh-HK" altLang="zh-HK" dirty="0"/>
              <a:t>相傳</a:t>
            </a:r>
            <a:r>
              <a:rPr lang="zh-TW" altLang="zh-HK" dirty="0"/>
              <a:t>朱元璋</a:t>
            </a:r>
            <a:r>
              <a:rPr lang="zh-HK" altLang="zh-HK" dirty="0"/>
              <a:t>的軍事顧問劉伯溫</a:t>
            </a:r>
            <a:r>
              <a:rPr lang="zh-TW" altLang="zh-HK" dirty="0"/>
              <a:t>在</a:t>
            </a:r>
            <a:r>
              <a:rPr lang="zh-TW" altLang="zh-HK" u="sng" dirty="0"/>
              <a:t> </a:t>
            </a:r>
            <a:r>
              <a:rPr lang="zh-HK" altLang="en-US" u="sng" dirty="0"/>
              <a:t>          </a:t>
            </a:r>
            <a:r>
              <a:rPr lang="zh-TW" altLang="zh-HK" u="sng" dirty="0"/>
              <a:t> </a:t>
            </a:r>
            <a:r>
              <a:rPr lang="zh-TW" altLang="zh-HK" dirty="0"/>
              <a:t>中隱藏起義日期</a:t>
            </a:r>
            <a:r>
              <a:rPr lang="zh-HK" altLang="zh-HK" dirty="0"/>
              <a:t>，</a:t>
            </a:r>
            <a:r>
              <a:rPr lang="zh-TW" altLang="zh-HK" dirty="0"/>
              <a:t>分發</a:t>
            </a:r>
            <a:r>
              <a:rPr lang="zh-HK" altLang="zh-HK" dirty="0"/>
              <a:t>及</a:t>
            </a:r>
            <a:r>
              <a:rPr lang="zh-TW" altLang="zh-HK" dirty="0"/>
              <a:t>通知</a:t>
            </a:r>
            <a:r>
              <a:rPr lang="zh-HK" altLang="zh-HK" dirty="0"/>
              <a:t>抗元</a:t>
            </a:r>
            <a:r>
              <a:rPr lang="zh-TW" altLang="zh-HK" dirty="0"/>
              <a:t>軍在農曆</a:t>
            </a:r>
            <a:r>
              <a:rPr lang="en-US" altLang="zh-HK" dirty="0"/>
              <a:t>8</a:t>
            </a:r>
            <a:r>
              <a:rPr lang="zh-TW" altLang="zh-HK" dirty="0"/>
              <a:t>月</a:t>
            </a:r>
            <a:r>
              <a:rPr lang="en-US" altLang="zh-HK" dirty="0"/>
              <a:t>15</a:t>
            </a:r>
            <a:r>
              <a:rPr lang="zh-TW" altLang="zh-HK" dirty="0"/>
              <a:t>日晚上起</a:t>
            </a:r>
            <a:r>
              <a:rPr lang="zh-HK" altLang="zh-HK" dirty="0"/>
              <a:t>事</a:t>
            </a:r>
            <a:r>
              <a:rPr lang="zh-TW" altLang="zh-HK" dirty="0"/>
              <a:t>。這種策略</a:t>
            </a:r>
            <a:r>
              <a:rPr lang="zh-HK" altLang="zh-HK" dirty="0"/>
              <a:t>有效</a:t>
            </a:r>
            <a:r>
              <a:rPr lang="zh-TW" altLang="zh-HK" dirty="0"/>
              <a:t>，</a:t>
            </a:r>
            <a:r>
              <a:rPr lang="zh-HK" altLang="zh-HK" dirty="0"/>
              <a:t>他們</a:t>
            </a:r>
            <a:r>
              <a:rPr lang="zh-TW" altLang="zh-HK" dirty="0"/>
              <a:t>成功佔領了首都，從而開始了</a:t>
            </a:r>
            <a:r>
              <a:rPr lang="zh-TW" altLang="zh-HK" u="sng" dirty="0"/>
              <a:t> </a:t>
            </a:r>
            <a:r>
              <a:rPr lang="zh-HK" altLang="en-US" u="sng" dirty="0"/>
              <a:t>          </a:t>
            </a:r>
            <a:r>
              <a:rPr lang="zh-TW" altLang="zh-HK" u="sng" dirty="0"/>
              <a:t> </a:t>
            </a:r>
            <a:r>
              <a:rPr lang="zh-TW" altLang="zh-HK" dirty="0"/>
              <a:t>的統治。</a:t>
            </a:r>
          </a:p>
          <a:p>
            <a:pPr marL="0" indent="0">
              <a:buNone/>
            </a:pPr>
            <a:r>
              <a:rPr lang="en-US" altLang="zh-HK" dirty="0"/>
              <a:t>(The tradition of eating mooncakes during the festival is believed to be linked to the uprising in the late</a:t>
            </a:r>
            <a:r>
              <a:rPr lang="zh-HK" altLang="en-US" dirty="0"/>
              <a:t> </a:t>
            </a:r>
            <a:r>
              <a:rPr lang="zh-HK" altLang="en-US" u="sng" dirty="0"/>
              <a:t>                        </a:t>
            </a:r>
            <a:r>
              <a:rPr lang="en-US" altLang="zh-HK" dirty="0"/>
              <a:t>. The harsh rule of the _______ </a:t>
            </a:r>
            <a:r>
              <a:rPr lang="zh-HK" altLang="en-US" u="sng" dirty="0"/>
              <a:t>          </a:t>
            </a:r>
            <a:r>
              <a:rPr lang="en-US" altLang="zh-HK" u="sng" dirty="0"/>
              <a:t>     </a:t>
            </a:r>
            <a:r>
              <a:rPr lang="en-US" altLang="zh-HK" dirty="0"/>
              <a:t>prompted a nationwide rebellion. It is said that Liu Bowen, the military advisor of Zhu </a:t>
            </a:r>
            <a:r>
              <a:rPr lang="en-US" altLang="zh-HK" dirty="0" err="1"/>
              <a:t>Yuanzhang</a:t>
            </a:r>
            <a:r>
              <a:rPr lang="en-US" altLang="zh-HK" dirty="0"/>
              <a:t>, came up with the idea of hiding notes containing the date of the uprising in __________ and distributed them to the rebels so as to inform the rebels to stage uprising at night on August 15 of the lunar calendar. The ploy worked, and they successfully took the capital and so began the </a:t>
            </a:r>
            <a:r>
              <a:rPr lang="en-US" altLang="zh-HK" u="sng" dirty="0"/>
              <a:t>                         </a:t>
            </a:r>
            <a:r>
              <a:rPr lang="en-US" altLang="zh-HK" dirty="0"/>
              <a:t>.)</a:t>
            </a:r>
            <a:endParaRPr lang="zh-TW" altLang="zh-HK" dirty="0"/>
          </a:p>
          <a:p>
            <a:endParaRPr kumimoji="1" lang="zh-HK" altLang="en-US" dirty="0"/>
          </a:p>
        </p:txBody>
      </p:sp>
      <p:sp>
        <p:nvSpPr>
          <p:cNvPr id="5" name="文字方塊 4">
            <a:extLst>
              <a:ext uri="{FF2B5EF4-FFF2-40B4-BE49-F238E27FC236}">
                <a16:creationId xmlns:a16="http://schemas.microsoft.com/office/drawing/2014/main" id="{92E93BCE-08F5-B90D-E748-E427258EDD08}"/>
              </a:ext>
            </a:extLst>
          </p:cNvPr>
          <p:cNvSpPr txBox="1"/>
          <p:nvPr/>
        </p:nvSpPr>
        <p:spPr>
          <a:xfrm>
            <a:off x="4429123" y="602378"/>
            <a:ext cx="948933" cy="523220"/>
          </a:xfrm>
          <a:prstGeom prst="rect">
            <a:avLst/>
          </a:prstGeom>
          <a:noFill/>
        </p:spPr>
        <p:txBody>
          <a:bodyPr wrap="square" rtlCol="0">
            <a:spAutoFit/>
          </a:bodyPr>
          <a:lstStyle/>
          <a:p>
            <a:r>
              <a:rPr kumimoji="1" lang="zh-HK" altLang="en-US" sz="2800" dirty="0">
                <a:solidFill>
                  <a:srgbClr val="FF0000"/>
                </a:solidFill>
              </a:rPr>
              <a:t>元朝</a:t>
            </a:r>
          </a:p>
        </p:txBody>
      </p:sp>
      <p:sp>
        <p:nvSpPr>
          <p:cNvPr id="6" name="文字方塊 5">
            <a:extLst>
              <a:ext uri="{FF2B5EF4-FFF2-40B4-BE49-F238E27FC236}">
                <a16:creationId xmlns:a16="http://schemas.microsoft.com/office/drawing/2014/main" id="{65103AB4-9159-F58F-5B7A-F9CF950EDF27}"/>
              </a:ext>
            </a:extLst>
          </p:cNvPr>
          <p:cNvSpPr txBox="1"/>
          <p:nvPr/>
        </p:nvSpPr>
        <p:spPr>
          <a:xfrm>
            <a:off x="162139" y="955671"/>
            <a:ext cx="973476" cy="523220"/>
          </a:xfrm>
          <a:prstGeom prst="rect">
            <a:avLst/>
          </a:prstGeom>
          <a:noFill/>
        </p:spPr>
        <p:txBody>
          <a:bodyPr wrap="square" rtlCol="0">
            <a:spAutoFit/>
          </a:bodyPr>
          <a:lstStyle/>
          <a:p>
            <a:r>
              <a:rPr kumimoji="1" lang="zh-HK" altLang="en-US" sz="2800" dirty="0">
                <a:solidFill>
                  <a:srgbClr val="FF0000"/>
                </a:solidFill>
              </a:rPr>
              <a:t>蒙古</a:t>
            </a:r>
          </a:p>
        </p:txBody>
      </p:sp>
      <p:sp>
        <p:nvSpPr>
          <p:cNvPr id="7" name="文字方塊 6">
            <a:extLst>
              <a:ext uri="{FF2B5EF4-FFF2-40B4-BE49-F238E27FC236}">
                <a16:creationId xmlns:a16="http://schemas.microsoft.com/office/drawing/2014/main" id="{B53B011A-D789-8199-A72C-65A7163F2B1C}"/>
              </a:ext>
            </a:extLst>
          </p:cNvPr>
          <p:cNvSpPr txBox="1"/>
          <p:nvPr/>
        </p:nvSpPr>
        <p:spPr>
          <a:xfrm>
            <a:off x="2665162" y="1355579"/>
            <a:ext cx="1002431" cy="523220"/>
          </a:xfrm>
          <a:prstGeom prst="rect">
            <a:avLst/>
          </a:prstGeom>
          <a:noFill/>
        </p:spPr>
        <p:txBody>
          <a:bodyPr wrap="square" rtlCol="0">
            <a:spAutoFit/>
          </a:bodyPr>
          <a:lstStyle/>
          <a:p>
            <a:r>
              <a:rPr kumimoji="1" lang="zh-HK" altLang="en-US" sz="2800" dirty="0">
                <a:solidFill>
                  <a:srgbClr val="FF0000"/>
                </a:solidFill>
              </a:rPr>
              <a:t>月餅</a:t>
            </a:r>
          </a:p>
        </p:txBody>
      </p:sp>
      <p:sp>
        <p:nvSpPr>
          <p:cNvPr id="8" name="文字方塊 7">
            <a:extLst>
              <a:ext uri="{FF2B5EF4-FFF2-40B4-BE49-F238E27FC236}">
                <a16:creationId xmlns:a16="http://schemas.microsoft.com/office/drawing/2014/main" id="{6A1A4DB9-D43D-FDDA-8D18-467379410956}"/>
              </a:ext>
            </a:extLst>
          </p:cNvPr>
          <p:cNvSpPr txBox="1"/>
          <p:nvPr/>
        </p:nvSpPr>
        <p:spPr>
          <a:xfrm>
            <a:off x="4402373" y="2150802"/>
            <a:ext cx="1002431" cy="523220"/>
          </a:xfrm>
          <a:prstGeom prst="rect">
            <a:avLst/>
          </a:prstGeom>
          <a:noFill/>
        </p:spPr>
        <p:txBody>
          <a:bodyPr wrap="square" rtlCol="0">
            <a:spAutoFit/>
          </a:bodyPr>
          <a:lstStyle/>
          <a:p>
            <a:r>
              <a:rPr kumimoji="1" lang="zh-HK" altLang="en-US" sz="2800" dirty="0">
                <a:solidFill>
                  <a:srgbClr val="FF0000"/>
                </a:solidFill>
              </a:rPr>
              <a:t>明朝</a:t>
            </a:r>
          </a:p>
        </p:txBody>
      </p:sp>
      <p:sp>
        <p:nvSpPr>
          <p:cNvPr id="9" name="文字方塊 8">
            <a:extLst>
              <a:ext uri="{FF2B5EF4-FFF2-40B4-BE49-F238E27FC236}">
                <a16:creationId xmlns:a16="http://schemas.microsoft.com/office/drawing/2014/main" id="{4CA2292C-AA18-B09A-6F57-B690E054795B}"/>
              </a:ext>
            </a:extLst>
          </p:cNvPr>
          <p:cNvSpPr txBox="1"/>
          <p:nvPr/>
        </p:nvSpPr>
        <p:spPr>
          <a:xfrm>
            <a:off x="690952" y="3415489"/>
            <a:ext cx="2321547" cy="523220"/>
          </a:xfrm>
          <a:prstGeom prst="rect">
            <a:avLst/>
          </a:prstGeom>
          <a:noFill/>
        </p:spPr>
        <p:txBody>
          <a:bodyPr wrap="square" rtlCol="0">
            <a:spAutoFit/>
          </a:bodyPr>
          <a:lstStyle/>
          <a:p>
            <a:r>
              <a:rPr lang="en-US" altLang="zh-HK" sz="2800" dirty="0">
                <a:solidFill>
                  <a:srgbClr val="FF0000"/>
                </a:solidFill>
              </a:rPr>
              <a:t>Yuan Dynasty</a:t>
            </a:r>
            <a:endParaRPr kumimoji="1" lang="zh-HK" altLang="en-US" sz="2800" dirty="0">
              <a:solidFill>
                <a:srgbClr val="FF0000"/>
              </a:solidFill>
            </a:endParaRPr>
          </a:p>
        </p:txBody>
      </p:sp>
      <p:sp>
        <p:nvSpPr>
          <p:cNvPr id="10" name="文字方塊 9">
            <a:extLst>
              <a:ext uri="{FF2B5EF4-FFF2-40B4-BE49-F238E27FC236}">
                <a16:creationId xmlns:a16="http://schemas.microsoft.com/office/drawing/2014/main" id="{DC1577DA-5212-DE90-2D23-064CDCA79D86}"/>
              </a:ext>
            </a:extLst>
          </p:cNvPr>
          <p:cNvSpPr txBox="1"/>
          <p:nvPr/>
        </p:nvSpPr>
        <p:spPr>
          <a:xfrm>
            <a:off x="5937315" y="3355990"/>
            <a:ext cx="1315253" cy="523220"/>
          </a:xfrm>
          <a:prstGeom prst="rect">
            <a:avLst/>
          </a:prstGeom>
          <a:noFill/>
        </p:spPr>
        <p:txBody>
          <a:bodyPr wrap="square" rtlCol="0">
            <a:spAutoFit/>
          </a:bodyPr>
          <a:lstStyle/>
          <a:p>
            <a:r>
              <a:rPr kumimoji="1" lang="en-US" altLang="zh-HK" sz="2800" dirty="0">
                <a:solidFill>
                  <a:srgbClr val="FF0000"/>
                </a:solidFill>
              </a:rPr>
              <a:t>Mongol</a:t>
            </a:r>
            <a:endParaRPr kumimoji="1" lang="zh-HK" altLang="en-US" sz="2800" dirty="0">
              <a:solidFill>
                <a:srgbClr val="FF0000"/>
              </a:solidFill>
            </a:endParaRPr>
          </a:p>
        </p:txBody>
      </p:sp>
      <p:sp>
        <p:nvSpPr>
          <p:cNvPr id="11" name="文字方塊 10">
            <a:extLst>
              <a:ext uri="{FF2B5EF4-FFF2-40B4-BE49-F238E27FC236}">
                <a16:creationId xmlns:a16="http://schemas.microsoft.com/office/drawing/2014/main" id="{B1F16C23-026B-9429-EA0C-4805BDBD653E}"/>
              </a:ext>
            </a:extLst>
          </p:cNvPr>
          <p:cNvSpPr txBox="1"/>
          <p:nvPr/>
        </p:nvSpPr>
        <p:spPr>
          <a:xfrm>
            <a:off x="93495" y="4952179"/>
            <a:ext cx="2084239" cy="523220"/>
          </a:xfrm>
          <a:prstGeom prst="rect">
            <a:avLst/>
          </a:prstGeom>
          <a:noFill/>
        </p:spPr>
        <p:txBody>
          <a:bodyPr wrap="square" rtlCol="0">
            <a:spAutoFit/>
          </a:bodyPr>
          <a:lstStyle/>
          <a:p>
            <a:r>
              <a:rPr kumimoji="1" lang="en-US" altLang="zh-HK" sz="2800" dirty="0">
                <a:solidFill>
                  <a:srgbClr val="FF0000"/>
                </a:solidFill>
              </a:rPr>
              <a:t>mooncakes</a:t>
            </a:r>
            <a:endParaRPr kumimoji="1" lang="zh-HK" altLang="en-US" sz="2800" dirty="0">
              <a:solidFill>
                <a:srgbClr val="FF0000"/>
              </a:solidFill>
            </a:endParaRPr>
          </a:p>
        </p:txBody>
      </p:sp>
      <p:sp>
        <p:nvSpPr>
          <p:cNvPr id="12" name="文字方塊 11">
            <a:extLst>
              <a:ext uri="{FF2B5EF4-FFF2-40B4-BE49-F238E27FC236}">
                <a16:creationId xmlns:a16="http://schemas.microsoft.com/office/drawing/2014/main" id="{2ABA2F6D-041E-8514-A40C-898ADC09F2BC}"/>
              </a:ext>
            </a:extLst>
          </p:cNvPr>
          <p:cNvSpPr txBox="1"/>
          <p:nvPr/>
        </p:nvSpPr>
        <p:spPr>
          <a:xfrm>
            <a:off x="4984997" y="6086543"/>
            <a:ext cx="2187570" cy="523220"/>
          </a:xfrm>
          <a:prstGeom prst="rect">
            <a:avLst/>
          </a:prstGeom>
          <a:noFill/>
        </p:spPr>
        <p:txBody>
          <a:bodyPr wrap="square" rtlCol="0">
            <a:spAutoFit/>
          </a:bodyPr>
          <a:lstStyle/>
          <a:p>
            <a:r>
              <a:rPr kumimoji="1" lang="en-US" altLang="zh-HK" sz="2800" dirty="0">
                <a:solidFill>
                  <a:srgbClr val="FF0000"/>
                </a:solidFill>
              </a:rPr>
              <a:t>Ming Dynasty</a:t>
            </a:r>
            <a:endParaRPr kumimoji="1" lang="zh-HK" altLang="en-US" sz="2800" dirty="0">
              <a:solidFill>
                <a:srgbClr val="FF0000"/>
              </a:solidFill>
            </a:endParaRPr>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11</a:t>
            </a:fld>
            <a:endParaRPr kumimoji="1" lang="zh-HK" altLang="en-US"/>
          </a:p>
        </p:txBody>
      </p:sp>
    </p:spTree>
    <p:extLst>
      <p:ext uri="{BB962C8B-B14F-4D97-AF65-F5344CB8AC3E}">
        <p14:creationId xmlns:p14="http://schemas.microsoft.com/office/powerpoint/2010/main" val="25558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9A9C31-CB37-7DF5-419B-1B7425CA2101}"/>
              </a:ext>
            </a:extLst>
          </p:cNvPr>
          <p:cNvSpPr>
            <a:spLocks noGrp="1"/>
          </p:cNvSpPr>
          <p:nvPr>
            <p:ph type="title"/>
          </p:nvPr>
        </p:nvSpPr>
        <p:spPr>
          <a:xfrm>
            <a:off x="514350" y="203499"/>
            <a:ext cx="8409842" cy="1325563"/>
          </a:xfrm>
        </p:spPr>
        <p:txBody>
          <a:bodyPr>
            <a:normAutofit/>
          </a:bodyPr>
          <a:lstStyle/>
          <a:p>
            <a:r>
              <a:rPr lang="zh-HK" altLang="zh-HK" sz="3600" b="1" dirty="0"/>
              <a:t>資料四：朱元璋</a:t>
            </a:r>
            <a:r>
              <a:rPr lang="en-US" altLang="zh-HK" sz="3600" b="1" dirty="0"/>
              <a:t>(Source D: Zhu </a:t>
            </a:r>
            <a:r>
              <a:rPr lang="en-US" altLang="zh-HK" sz="3600" b="1" dirty="0" err="1"/>
              <a:t>Yuanzhang</a:t>
            </a:r>
            <a:r>
              <a:rPr lang="en-US" altLang="zh-HK" sz="3600" b="1" dirty="0"/>
              <a:t>)</a:t>
            </a:r>
            <a:endParaRPr kumimoji="1" lang="zh-HK" altLang="en-US" sz="3600" dirty="0"/>
          </a:p>
        </p:txBody>
      </p:sp>
      <p:sp>
        <p:nvSpPr>
          <p:cNvPr id="3" name="內容版面配置區 2">
            <a:extLst>
              <a:ext uri="{FF2B5EF4-FFF2-40B4-BE49-F238E27FC236}">
                <a16:creationId xmlns:a16="http://schemas.microsoft.com/office/drawing/2014/main" id="{1A62ED42-E4A9-6702-2225-1602D621AB68}"/>
              </a:ext>
            </a:extLst>
          </p:cNvPr>
          <p:cNvSpPr>
            <a:spLocks noGrp="1"/>
          </p:cNvSpPr>
          <p:nvPr>
            <p:ph idx="1"/>
          </p:nvPr>
        </p:nvSpPr>
        <p:spPr>
          <a:xfrm>
            <a:off x="628650" y="1529062"/>
            <a:ext cx="7886700" cy="5217727"/>
          </a:xfrm>
        </p:spPr>
        <p:txBody>
          <a:bodyPr>
            <a:normAutofit/>
          </a:bodyPr>
          <a:lstStyle/>
          <a:p>
            <a:pPr marL="0" indent="0">
              <a:buNone/>
            </a:pPr>
            <a:r>
              <a:rPr lang="zh-HK" altLang="zh-HK" sz="2400" dirty="0"/>
              <a:t>朱元</a:t>
            </a:r>
            <a:r>
              <a:rPr lang="zh-TW" altLang="zh-HK" sz="2400" dirty="0"/>
              <a:t>璋</a:t>
            </a:r>
            <a:r>
              <a:rPr lang="zh-HK" altLang="zh-HK" sz="2400" dirty="0"/>
              <a:t>，又稱明太祖</a:t>
            </a:r>
            <a:r>
              <a:rPr lang="en-US" altLang="zh-HK" sz="2400" dirty="0"/>
              <a:t>(</a:t>
            </a:r>
            <a:r>
              <a:rPr lang="zh-HK" altLang="zh-HK" sz="2400" dirty="0"/>
              <a:t>統治時期</a:t>
            </a:r>
            <a:r>
              <a:rPr lang="en-US" altLang="zh-HK" sz="2400" dirty="0"/>
              <a:t>1368-1398</a:t>
            </a:r>
            <a:r>
              <a:rPr lang="zh-HK" altLang="zh-HK" sz="2400" dirty="0"/>
              <a:t>年</a:t>
            </a:r>
            <a:r>
              <a:rPr lang="en-US" altLang="zh-HK" sz="2400" dirty="0"/>
              <a:t>)</a:t>
            </a:r>
            <a:r>
              <a:rPr lang="zh-HK" altLang="zh-HK" sz="2400" dirty="0"/>
              <a:t>，是明朝的開國君主。他出身農民，後來出家成為僧侶，然後成為漢人反抗元朝統治的領袖，最後成為新朝代的第一個皇帝。</a:t>
            </a:r>
            <a:r>
              <a:rPr lang="en-US" altLang="zh-HK" sz="2400" dirty="0"/>
              <a:t>(Zhu </a:t>
            </a:r>
            <a:r>
              <a:rPr lang="en-US" altLang="zh-HK" sz="2400" dirty="0" err="1"/>
              <a:t>Yuanzhang</a:t>
            </a:r>
            <a:r>
              <a:rPr lang="en-US" altLang="zh-HK" sz="2400" dirty="0"/>
              <a:t>, known as Emperor </a:t>
            </a:r>
            <a:r>
              <a:rPr lang="en-US" altLang="zh-HK" sz="2400" dirty="0" err="1"/>
              <a:t>Taizu</a:t>
            </a:r>
            <a:r>
              <a:rPr lang="en-US" altLang="zh-HK" sz="2400" dirty="0"/>
              <a:t> of the Ming Dynasty (ruled 1368–1398), was the founder of the Ming Dynasty. He was a peasant and became a monk later. Then he was a rebel leader of Han people against the rule of the Yuan Dynasty and finally became the first emperor of the new dynasty.)</a:t>
            </a:r>
            <a:endParaRPr lang="zh-TW" altLang="zh-HK" sz="2400" dirty="0"/>
          </a:p>
          <a:p>
            <a:pPr marL="0" indent="0">
              <a:buNone/>
            </a:pPr>
            <a:endParaRPr lang="en-US" altLang="zh-HK" sz="2400" dirty="0"/>
          </a:p>
          <a:p>
            <a:pPr marL="0" indent="0">
              <a:buNone/>
            </a:pPr>
            <a:endParaRPr kumimoji="1" lang="zh-HK" altLang="en-US" dirty="0"/>
          </a:p>
        </p:txBody>
      </p:sp>
      <p:sp>
        <p:nvSpPr>
          <p:cNvPr id="4" name="矩形 3">
            <a:extLst>
              <a:ext uri="{FF2B5EF4-FFF2-40B4-BE49-F238E27FC236}">
                <a16:creationId xmlns:a16="http://schemas.microsoft.com/office/drawing/2014/main" id="{B6E0B7EB-2742-4765-FADB-066A526C0F8F}"/>
              </a:ext>
            </a:extLst>
          </p:cNvPr>
          <p:cNvSpPr/>
          <p:nvPr/>
        </p:nvSpPr>
        <p:spPr>
          <a:xfrm>
            <a:off x="628650" y="5770605"/>
            <a:ext cx="2584107" cy="366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6" name="文字方塊 5">
            <a:extLst>
              <a:ext uri="{FF2B5EF4-FFF2-40B4-BE49-F238E27FC236}">
                <a16:creationId xmlns:a16="http://schemas.microsoft.com/office/drawing/2014/main" id="{55D25436-77B5-F5F9-E48B-96B4006E502E}"/>
              </a:ext>
            </a:extLst>
          </p:cNvPr>
          <p:cNvSpPr txBox="1"/>
          <p:nvPr/>
        </p:nvSpPr>
        <p:spPr>
          <a:xfrm>
            <a:off x="628650" y="4595102"/>
            <a:ext cx="7628351" cy="1938992"/>
          </a:xfrm>
          <a:prstGeom prst="rect">
            <a:avLst/>
          </a:prstGeom>
          <a:noFill/>
        </p:spPr>
        <p:txBody>
          <a:bodyPr wrap="square" rtlCol="0">
            <a:spAutoFit/>
          </a:bodyPr>
          <a:lstStyle/>
          <a:p>
            <a:r>
              <a:rPr lang="en-US" altLang="zh-HK" sz="2400" dirty="0"/>
              <a:t>7. </a:t>
            </a:r>
            <a:r>
              <a:rPr lang="zh-HK" altLang="zh-HK" sz="2400" dirty="0"/>
              <a:t>根</a:t>
            </a:r>
            <a:r>
              <a:rPr lang="zh-TW" altLang="zh-HK" sz="2400" dirty="0"/>
              <a:t>據</a:t>
            </a:r>
            <a:r>
              <a:rPr lang="zh-HK" altLang="zh-HK" sz="2400" dirty="0"/>
              <a:t>資料四，朱元</a:t>
            </a:r>
            <a:r>
              <a:rPr lang="zh-TW" altLang="zh-HK" sz="2400" dirty="0"/>
              <a:t>璋</a:t>
            </a:r>
            <a:r>
              <a:rPr lang="zh-HK" altLang="zh-HK" sz="2400" dirty="0"/>
              <a:t>出身於哪個階層？</a:t>
            </a:r>
            <a:r>
              <a:rPr lang="zh-TW" altLang="zh-HK" sz="2400" dirty="0"/>
              <a:t>試圈出答案</a:t>
            </a:r>
            <a:r>
              <a:rPr lang="zh-HK" altLang="zh-HK" sz="2400" dirty="0"/>
              <a:t>。</a:t>
            </a:r>
            <a:r>
              <a:rPr lang="en-US" altLang="zh-HK" sz="2400" dirty="0"/>
              <a:t>(Study Source D, what was the origin of Zhu </a:t>
            </a:r>
            <a:r>
              <a:rPr lang="en-US" altLang="zh-HK" sz="2400" dirty="0" err="1"/>
              <a:t>Yuanzhang</a:t>
            </a:r>
            <a:r>
              <a:rPr lang="en-US" altLang="zh-HK" sz="2400" dirty="0"/>
              <a:t>? Circle your answer.)</a:t>
            </a:r>
            <a:endParaRPr lang="zh-TW" altLang="zh-HK" sz="2400" dirty="0"/>
          </a:p>
          <a:p>
            <a:r>
              <a:rPr lang="en-US" altLang="zh-HK" sz="2400" dirty="0"/>
              <a:t>A. </a:t>
            </a:r>
            <a:r>
              <a:rPr lang="zh-TW" altLang="zh-HK" sz="2400" dirty="0"/>
              <a:t>平民</a:t>
            </a:r>
            <a:r>
              <a:rPr lang="en-US" altLang="zh-HK" sz="2400" dirty="0"/>
              <a:t>(commoner)</a:t>
            </a:r>
            <a:endParaRPr lang="zh-TW" altLang="zh-HK" sz="2400" dirty="0"/>
          </a:p>
          <a:p>
            <a:r>
              <a:rPr lang="en-US" altLang="zh-HK" sz="2400" dirty="0"/>
              <a:t>B. </a:t>
            </a:r>
            <a:r>
              <a:rPr lang="zh-TW" altLang="zh-HK" sz="2400" dirty="0"/>
              <a:t>貴族</a:t>
            </a:r>
            <a:r>
              <a:rPr lang="en-US" altLang="zh-HK" sz="2400" dirty="0"/>
              <a:t>(nobility</a:t>
            </a:r>
            <a:r>
              <a:rPr lang="en-US" altLang="zh-HK" sz="2400" dirty="0" smtClean="0"/>
              <a:t>)</a:t>
            </a:r>
            <a:endParaRPr lang="zh-TW" altLang="zh-HK" sz="2400" dirty="0"/>
          </a:p>
        </p:txBody>
      </p:sp>
      <p:sp>
        <p:nvSpPr>
          <p:cNvPr id="5" name="Slide Number Placeholder 4"/>
          <p:cNvSpPr>
            <a:spLocks noGrp="1"/>
          </p:cNvSpPr>
          <p:nvPr>
            <p:ph type="sldNum" sz="quarter" idx="12"/>
          </p:nvPr>
        </p:nvSpPr>
        <p:spPr/>
        <p:txBody>
          <a:bodyPr/>
          <a:lstStyle/>
          <a:p>
            <a:fld id="{A99B2CC0-CCC1-BD4F-AF78-157B4955DBB7}" type="slidenum">
              <a:rPr kumimoji="1" lang="zh-HK" altLang="en-US" smtClean="0"/>
              <a:t>12</a:t>
            </a:fld>
            <a:endParaRPr kumimoji="1" lang="zh-HK" altLang="en-US"/>
          </a:p>
        </p:txBody>
      </p:sp>
    </p:spTree>
    <p:extLst>
      <p:ext uri="{BB962C8B-B14F-4D97-AF65-F5344CB8AC3E}">
        <p14:creationId xmlns:p14="http://schemas.microsoft.com/office/powerpoint/2010/main" val="30536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39D1BE-D50F-CCFA-D7F3-0391A51CD6DD}"/>
              </a:ext>
            </a:extLst>
          </p:cNvPr>
          <p:cNvSpPr>
            <a:spLocks noGrp="1"/>
          </p:cNvSpPr>
          <p:nvPr>
            <p:ph type="title"/>
          </p:nvPr>
        </p:nvSpPr>
        <p:spPr>
          <a:xfrm>
            <a:off x="523142" y="365126"/>
            <a:ext cx="8321919" cy="1325563"/>
          </a:xfrm>
        </p:spPr>
        <p:txBody>
          <a:bodyPr>
            <a:noAutofit/>
          </a:bodyPr>
          <a:lstStyle/>
          <a:p>
            <a:r>
              <a:rPr lang="en-US" altLang="zh-HK" sz="4000" b="1" dirty="0"/>
              <a:t>II. </a:t>
            </a:r>
            <a:r>
              <a:rPr lang="zh-HK" altLang="zh-HK" sz="4000" b="1" dirty="0"/>
              <a:t>君主集權措施與影響 </a:t>
            </a:r>
            <a:r>
              <a:rPr lang="en-US" altLang="zh-HK" sz="4000" b="1" dirty="0"/>
              <a:t>(Measures and effects of the autocratic monarchy) </a:t>
            </a:r>
            <a:endParaRPr kumimoji="1" lang="zh-HK" altLang="en-US" sz="4000" dirty="0"/>
          </a:p>
        </p:txBody>
      </p:sp>
      <p:sp>
        <p:nvSpPr>
          <p:cNvPr id="3" name="內容版面配置區 2">
            <a:extLst>
              <a:ext uri="{FF2B5EF4-FFF2-40B4-BE49-F238E27FC236}">
                <a16:creationId xmlns:a16="http://schemas.microsoft.com/office/drawing/2014/main" id="{A4C60A87-0448-85A2-F66A-C7AC8C310B88}"/>
              </a:ext>
            </a:extLst>
          </p:cNvPr>
          <p:cNvSpPr>
            <a:spLocks noGrp="1"/>
          </p:cNvSpPr>
          <p:nvPr>
            <p:ph idx="1"/>
          </p:nvPr>
        </p:nvSpPr>
        <p:spPr>
          <a:xfrm>
            <a:off x="573697" y="2258646"/>
            <a:ext cx="7886700" cy="2528277"/>
          </a:xfrm>
        </p:spPr>
        <p:txBody>
          <a:bodyPr/>
          <a:lstStyle/>
          <a:p>
            <a:r>
              <a:rPr lang="zh-HK" altLang="zh-HK" sz="3600" dirty="0"/>
              <a:t>朱元璋成為皇帝後，把所有權力集中在自己手上。</a:t>
            </a:r>
            <a:r>
              <a:rPr lang="en-US" altLang="zh-HK" sz="3600" dirty="0"/>
              <a:t>(After Zhu </a:t>
            </a:r>
            <a:r>
              <a:rPr lang="en-US" altLang="zh-HK" sz="3600" dirty="0" err="1"/>
              <a:t>Yuanzhang</a:t>
            </a:r>
            <a:r>
              <a:rPr lang="en-US" altLang="zh-HK" sz="3600" dirty="0"/>
              <a:t> became the emperor, he centralized all the power in his own hands.)</a:t>
            </a:r>
            <a:endParaRPr lang="zh-TW" altLang="zh-HK" sz="3600"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13</a:t>
            </a:fld>
            <a:endParaRPr kumimoji="1" lang="zh-HK" altLang="en-US"/>
          </a:p>
        </p:txBody>
      </p:sp>
    </p:spTree>
    <p:extLst>
      <p:ext uri="{BB962C8B-B14F-4D97-AF65-F5344CB8AC3E}">
        <p14:creationId xmlns:p14="http://schemas.microsoft.com/office/powerpoint/2010/main" val="2088195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8A1E642-F986-94AE-19A1-8E3AB938E15C}"/>
              </a:ext>
            </a:extLst>
          </p:cNvPr>
          <p:cNvSpPr>
            <a:spLocks noGrp="1"/>
          </p:cNvSpPr>
          <p:nvPr>
            <p:ph idx="1"/>
          </p:nvPr>
        </p:nvSpPr>
        <p:spPr>
          <a:xfrm>
            <a:off x="628650" y="345989"/>
            <a:ext cx="7886700" cy="5929828"/>
          </a:xfrm>
        </p:spPr>
        <p:txBody>
          <a:bodyPr/>
          <a:lstStyle/>
          <a:p>
            <a:pPr marL="0" indent="0">
              <a:buNone/>
            </a:pPr>
            <a:r>
              <a:rPr lang="zh-HK" altLang="zh-HK" dirty="0"/>
              <a:t>資料五：</a:t>
            </a:r>
            <a:r>
              <a:rPr lang="zh-TW" altLang="zh-HK" dirty="0"/>
              <a:t>第三屆全港學界「中史解碼」短片創作比賽得獎作品精選</a:t>
            </a:r>
            <a:r>
              <a:rPr lang="en-US" altLang="zh-HK" dirty="0"/>
              <a:t>(Source E: The Third Territory-wide Schools "Decoding Chinese history" Creative Video Competition's highlights)</a:t>
            </a:r>
            <a:endParaRPr lang="zh-TW" altLang="zh-HK" dirty="0"/>
          </a:p>
          <a:p>
            <a:pPr marL="0" indent="0">
              <a:buNone/>
            </a:pPr>
            <a:r>
              <a:rPr lang="zh-TW" altLang="zh-HK" dirty="0"/>
              <a:t>高中組冠軍</a:t>
            </a:r>
            <a:r>
              <a:rPr lang="en-US" altLang="zh-HK" dirty="0"/>
              <a:t>(Champion (Senior Secondary))</a:t>
            </a:r>
            <a:endParaRPr lang="zh-TW" altLang="zh-HK" dirty="0"/>
          </a:p>
          <a:p>
            <a:pPr marL="0" indent="0">
              <a:buNone/>
            </a:pPr>
            <a:r>
              <a:rPr lang="zh-TW" altLang="zh-HK" dirty="0"/>
              <a:t>朱元璋</a:t>
            </a:r>
            <a:r>
              <a:rPr lang="en-US" altLang="zh-HK" dirty="0"/>
              <a:t>(Zhu </a:t>
            </a:r>
            <a:r>
              <a:rPr lang="en-US" altLang="zh-HK" dirty="0" err="1"/>
              <a:t>Yuanzhang</a:t>
            </a:r>
            <a:r>
              <a:rPr lang="en-US" altLang="zh-HK" dirty="0"/>
              <a:t>)</a:t>
            </a:r>
            <a:endParaRPr lang="zh-TW" altLang="zh-HK" dirty="0"/>
          </a:p>
          <a:p>
            <a:pPr marL="0" indent="0">
              <a:buNone/>
            </a:pPr>
            <a:endParaRPr lang="en-US" altLang="zh-TW" dirty="0" smtClean="0"/>
          </a:p>
          <a:p>
            <a:pPr marL="0" indent="0">
              <a:buNone/>
            </a:pPr>
            <a:r>
              <a:rPr lang="zh-TW" altLang="zh-HK" dirty="0" smtClean="0"/>
              <a:t>請</a:t>
            </a:r>
            <a:r>
              <a:rPr lang="zh-TW" altLang="zh-HK" dirty="0"/>
              <a:t>觀看</a:t>
            </a:r>
            <a:r>
              <a:rPr lang="en-US" altLang="zh-HK" dirty="0"/>
              <a:t>(Please view 9:46 – 12:53)</a:t>
            </a:r>
            <a:endParaRPr lang="zh-TW" altLang="zh-HK" dirty="0"/>
          </a:p>
          <a:p>
            <a:pPr marL="0" indent="0">
              <a:buNone/>
            </a:pPr>
            <a:endParaRPr kumimoji="1" lang="zh-HK" altLang="en-US" dirty="0"/>
          </a:p>
        </p:txBody>
      </p:sp>
      <p:pic>
        <p:nvPicPr>
          <p:cNvPr id="7" name="圖片 6">
            <a:extLst>
              <a:ext uri="{FF2B5EF4-FFF2-40B4-BE49-F238E27FC236}">
                <a16:creationId xmlns:a16="http://schemas.microsoft.com/office/drawing/2014/main" id="{B8ADFE15-714D-F343-552A-5589FF7D7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92" y="4051829"/>
            <a:ext cx="1646161" cy="1681522"/>
          </a:xfrm>
          <a:prstGeom prst="rect">
            <a:avLst/>
          </a:prstGeom>
        </p:spPr>
      </p:pic>
      <p:sp>
        <p:nvSpPr>
          <p:cNvPr id="6" name="文字方塊 5">
            <a:extLst>
              <a:ext uri="{FF2B5EF4-FFF2-40B4-BE49-F238E27FC236}">
                <a16:creationId xmlns:a16="http://schemas.microsoft.com/office/drawing/2014/main" id="{072440F8-C639-D311-0C94-4FC466E9BEBC}"/>
              </a:ext>
            </a:extLst>
          </p:cNvPr>
          <p:cNvSpPr txBox="1"/>
          <p:nvPr/>
        </p:nvSpPr>
        <p:spPr>
          <a:xfrm>
            <a:off x="2494895" y="5077228"/>
            <a:ext cx="6402920" cy="523220"/>
          </a:xfrm>
          <a:prstGeom prst="rect">
            <a:avLst/>
          </a:prstGeom>
          <a:noFill/>
        </p:spPr>
        <p:txBody>
          <a:bodyPr wrap="square" rtlCol="0">
            <a:spAutoFit/>
          </a:bodyPr>
          <a:lstStyle/>
          <a:p>
            <a:r>
              <a:rPr lang="en-US" altLang="zh-HK" sz="2800" dirty="0">
                <a:hlinkClick r:id="rId3"/>
              </a:rPr>
              <a:t>https://</a:t>
            </a:r>
            <a:r>
              <a:rPr lang="en-US" altLang="zh-HK" sz="2800" dirty="0" err="1">
                <a:hlinkClick r:id="rId3"/>
              </a:rPr>
              <a:t>emm.edcity.hk</a:t>
            </a:r>
            <a:r>
              <a:rPr lang="en-US" altLang="zh-HK" sz="2800" dirty="0">
                <a:hlinkClick r:id="rId3"/>
              </a:rPr>
              <a:t>/media/1_kw8rsxsd</a:t>
            </a:r>
            <a:endParaRPr kumimoji="1" lang="zh-HK" altLang="en-US" sz="2800" dirty="0"/>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14</a:t>
            </a:fld>
            <a:endParaRPr kumimoji="1" lang="zh-HK" altLang="en-US"/>
          </a:p>
        </p:txBody>
      </p:sp>
    </p:spTree>
    <p:extLst>
      <p:ext uri="{BB962C8B-B14F-4D97-AF65-F5344CB8AC3E}">
        <p14:creationId xmlns:p14="http://schemas.microsoft.com/office/powerpoint/2010/main" val="197243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BA695C1-6F1A-FFC2-EB4D-4AEBE91ECBCC}"/>
              </a:ext>
            </a:extLst>
          </p:cNvPr>
          <p:cNvSpPr>
            <a:spLocks noGrp="1"/>
          </p:cNvSpPr>
          <p:nvPr>
            <p:ph idx="1"/>
          </p:nvPr>
        </p:nvSpPr>
        <p:spPr>
          <a:xfrm>
            <a:off x="628650" y="160075"/>
            <a:ext cx="7886700" cy="469557"/>
          </a:xfrm>
        </p:spPr>
        <p:txBody>
          <a:bodyPr/>
          <a:lstStyle/>
          <a:p>
            <a:pPr marL="0" indent="0">
              <a:buNone/>
            </a:pPr>
            <a:r>
              <a:rPr lang="zh-HK" altLang="zh-HK" sz="1800" dirty="0"/>
              <a:t>根據資料五，回答以下問題。</a:t>
            </a:r>
            <a:r>
              <a:rPr lang="en-US" altLang="zh-HK" sz="1800" dirty="0"/>
              <a:t>(Study Source E, and answer the questions.)</a:t>
            </a:r>
            <a:endParaRPr lang="zh-TW" altLang="zh-HK" sz="1800" dirty="0"/>
          </a:p>
          <a:p>
            <a:pPr marL="0" indent="0">
              <a:buNone/>
            </a:pPr>
            <a:endParaRPr kumimoji="1" lang="en-US" altLang="zh-HK" dirty="0"/>
          </a:p>
          <a:p>
            <a:pPr marL="0" indent="0">
              <a:buNone/>
            </a:pPr>
            <a:endParaRPr kumimoji="1" lang="en-US" altLang="zh-HK" sz="1800" dirty="0"/>
          </a:p>
          <a:p>
            <a:pPr marL="0" indent="0">
              <a:buNone/>
            </a:pPr>
            <a:endParaRPr kumimoji="1" lang="en-US" altLang="zh-HK" sz="1800" dirty="0"/>
          </a:p>
        </p:txBody>
      </p:sp>
      <p:graphicFrame>
        <p:nvGraphicFramePr>
          <p:cNvPr id="4" name="表格 4">
            <a:extLst>
              <a:ext uri="{FF2B5EF4-FFF2-40B4-BE49-F238E27FC236}">
                <a16:creationId xmlns:a16="http://schemas.microsoft.com/office/drawing/2014/main" id="{D6BA7812-4200-725F-5455-049B87BE0951}"/>
              </a:ext>
            </a:extLst>
          </p:cNvPr>
          <p:cNvGraphicFramePr>
            <a:graphicFrameLocks noGrp="1"/>
          </p:cNvGraphicFramePr>
          <p:nvPr>
            <p:extLst>
              <p:ext uri="{D42A27DB-BD31-4B8C-83A1-F6EECF244321}">
                <p14:modId xmlns:p14="http://schemas.microsoft.com/office/powerpoint/2010/main" val="362068484"/>
              </p:ext>
            </p:extLst>
          </p:nvPr>
        </p:nvGraphicFramePr>
        <p:xfrm>
          <a:off x="720808" y="1488573"/>
          <a:ext cx="6952738" cy="741680"/>
        </p:xfrm>
        <a:graphic>
          <a:graphicData uri="http://schemas.openxmlformats.org/drawingml/2006/table">
            <a:tbl>
              <a:tblPr firstRow="1" bandRow="1">
                <a:tableStyleId>{5C22544A-7EE6-4342-B048-85BDC9FD1C3A}</a:tableStyleId>
              </a:tblPr>
              <a:tblGrid>
                <a:gridCol w="3267155">
                  <a:extLst>
                    <a:ext uri="{9D8B030D-6E8A-4147-A177-3AD203B41FA5}">
                      <a16:colId xmlns:a16="http://schemas.microsoft.com/office/drawing/2014/main" val="4089838575"/>
                    </a:ext>
                  </a:extLst>
                </a:gridCol>
                <a:gridCol w="3685583">
                  <a:extLst>
                    <a:ext uri="{9D8B030D-6E8A-4147-A177-3AD203B41FA5}">
                      <a16:colId xmlns:a16="http://schemas.microsoft.com/office/drawing/2014/main" val="2262365882"/>
                    </a:ext>
                  </a:extLst>
                </a:gridCol>
              </a:tblGrid>
              <a:tr h="370840">
                <a:tc>
                  <a:txBody>
                    <a:bodyPr/>
                    <a:lstStyle/>
                    <a:p>
                      <a:r>
                        <a:rPr lang="zh-HK" altLang="zh-HK" sz="1800" b="0" kern="1200" dirty="0">
                          <a:solidFill>
                            <a:schemeClr val="tx1"/>
                          </a:solidFill>
                          <a:effectLst/>
                          <a:latin typeface="+mn-lt"/>
                          <a:ea typeface="+mn-ea"/>
                          <a:cs typeface="+mn-cs"/>
                        </a:rPr>
                        <a:t>胡惟庸案</a:t>
                      </a:r>
                      <a:r>
                        <a:rPr lang="en-US" altLang="zh-HK" sz="1800" b="0" kern="1200" dirty="0">
                          <a:solidFill>
                            <a:schemeClr val="tx1"/>
                          </a:solidFill>
                          <a:effectLst/>
                          <a:latin typeface="+mn-lt"/>
                          <a:ea typeface="+mn-ea"/>
                          <a:cs typeface="+mn-cs"/>
                        </a:rPr>
                        <a:t>Hu </a:t>
                      </a:r>
                      <a:r>
                        <a:rPr lang="en-US" altLang="zh-HK" sz="1800" b="0" kern="1200" dirty="0" err="1">
                          <a:solidFill>
                            <a:schemeClr val="tx1"/>
                          </a:solidFill>
                          <a:effectLst/>
                          <a:latin typeface="+mn-lt"/>
                          <a:ea typeface="+mn-ea"/>
                          <a:cs typeface="+mn-cs"/>
                        </a:rPr>
                        <a:t>Weiyong’s</a:t>
                      </a:r>
                      <a:r>
                        <a:rPr lang="en-US" altLang="zh-HK" sz="1800" b="0" kern="1200" dirty="0">
                          <a:solidFill>
                            <a:schemeClr val="tx1"/>
                          </a:solidFill>
                          <a:effectLst/>
                          <a:latin typeface="+mn-lt"/>
                          <a:ea typeface="+mn-ea"/>
                          <a:cs typeface="+mn-cs"/>
                        </a:rPr>
                        <a:t> case</a:t>
                      </a:r>
                      <a:r>
                        <a:rPr lang="zh-TW" altLang="zh-HK" b="0" dirty="0">
                          <a:solidFill>
                            <a:schemeClr val="tx1"/>
                          </a:solidFill>
                          <a:effectLst/>
                        </a:rPr>
                        <a:t> </a:t>
                      </a:r>
                      <a:endParaRPr lang="zh-HK" altLang="en-US" b="0" dirty="0">
                        <a:solidFill>
                          <a:schemeClr val="tx1"/>
                        </a:solidFill>
                      </a:endParaRPr>
                    </a:p>
                  </a:txBody>
                  <a:tcPr>
                    <a:solidFill>
                      <a:schemeClr val="accent1">
                        <a:lumMod val="60000"/>
                        <a:lumOff val="40000"/>
                      </a:schemeClr>
                    </a:solidFill>
                  </a:tcPr>
                </a:tc>
                <a:tc>
                  <a:txBody>
                    <a:bodyPr/>
                    <a:lstStyle/>
                    <a:p>
                      <a:endParaRPr lang="zh-HK" altLang="en-US" dirty="0"/>
                    </a:p>
                  </a:txBody>
                  <a:tcPr>
                    <a:solidFill>
                      <a:schemeClr val="accent1">
                        <a:lumMod val="60000"/>
                        <a:lumOff val="40000"/>
                      </a:schemeClr>
                    </a:solidFill>
                  </a:tcPr>
                </a:tc>
                <a:extLst>
                  <a:ext uri="{0D108BD9-81ED-4DB2-BD59-A6C34878D82A}">
                    <a16:rowId xmlns:a16="http://schemas.microsoft.com/office/drawing/2014/main" val="920120877"/>
                  </a:ext>
                </a:extLst>
              </a:tr>
              <a:tr h="370840">
                <a:tc>
                  <a:txBody>
                    <a:bodyPr/>
                    <a:lstStyle/>
                    <a:p>
                      <a:r>
                        <a:rPr lang="zh-HK" altLang="zh-HK" sz="1800" kern="1200" dirty="0">
                          <a:solidFill>
                            <a:schemeClr val="dk1"/>
                          </a:solidFill>
                          <a:effectLst/>
                          <a:latin typeface="+mn-lt"/>
                          <a:ea typeface="+mn-ea"/>
                          <a:cs typeface="+mn-cs"/>
                        </a:rPr>
                        <a:t>藍玉案</a:t>
                      </a:r>
                      <a:r>
                        <a:rPr lang="en-US" altLang="zh-HK" sz="1800" kern="1200" dirty="0">
                          <a:solidFill>
                            <a:schemeClr val="dk1"/>
                          </a:solidFill>
                          <a:effectLst/>
                          <a:latin typeface="+mn-lt"/>
                          <a:ea typeface="+mn-ea"/>
                          <a:cs typeface="+mn-cs"/>
                        </a:rPr>
                        <a:t>Lan Yu’s case</a:t>
                      </a:r>
                      <a:r>
                        <a:rPr lang="zh-TW" altLang="zh-HK" dirty="0">
                          <a:effectLst/>
                        </a:rPr>
                        <a:t> </a:t>
                      </a:r>
                      <a:endParaRPr lang="zh-HK" altLang="en-US" dirty="0"/>
                    </a:p>
                  </a:txBody>
                  <a:tcPr/>
                </a:tc>
                <a:tc>
                  <a:txBody>
                    <a:bodyPr/>
                    <a:lstStyle/>
                    <a:p>
                      <a:endParaRPr lang="zh-HK" altLang="en-US" dirty="0"/>
                    </a:p>
                  </a:txBody>
                  <a:tcPr/>
                </a:tc>
                <a:extLst>
                  <a:ext uri="{0D108BD9-81ED-4DB2-BD59-A6C34878D82A}">
                    <a16:rowId xmlns:a16="http://schemas.microsoft.com/office/drawing/2014/main" val="568704942"/>
                  </a:ext>
                </a:extLst>
              </a:tr>
            </a:tbl>
          </a:graphicData>
        </a:graphic>
      </p:graphicFrame>
      <p:sp>
        <p:nvSpPr>
          <p:cNvPr id="5" name="文字方塊 4">
            <a:extLst>
              <a:ext uri="{FF2B5EF4-FFF2-40B4-BE49-F238E27FC236}">
                <a16:creationId xmlns:a16="http://schemas.microsoft.com/office/drawing/2014/main" id="{634122FE-9DBB-CEA0-A366-B86BA4550F72}"/>
              </a:ext>
            </a:extLst>
          </p:cNvPr>
          <p:cNvSpPr txBox="1"/>
          <p:nvPr/>
        </p:nvSpPr>
        <p:spPr>
          <a:xfrm>
            <a:off x="3968836" y="1475586"/>
            <a:ext cx="3521676" cy="369332"/>
          </a:xfrm>
          <a:prstGeom prst="rect">
            <a:avLst/>
          </a:prstGeom>
          <a:noFill/>
        </p:spPr>
        <p:txBody>
          <a:bodyPr wrap="square" rtlCol="0">
            <a:spAutoFit/>
          </a:bodyPr>
          <a:lstStyle/>
          <a:p>
            <a:r>
              <a:rPr lang="zh-HK" altLang="zh-HK" dirty="0">
                <a:solidFill>
                  <a:srgbClr val="FF0000"/>
                </a:solidFill>
              </a:rPr>
              <a:t>三萬多人</a:t>
            </a:r>
            <a:r>
              <a:rPr lang="en-US" altLang="zh-HK" dirty="0">
                <a:solidFill>
                  <a:srgbClr val="FF0000"/>
                </a:solidFill>
              </a:rPr>
              <a:t>(over 30 thousand people)</a:t>
            </a:r>
            <a:endParaRPr kumimoji="1" lang="zh-HK" altLang="en-US" dirty="0">
              <a:solidFill>
                <a:srgbClr val="FF0000"/>
              </a:solidFill>
            </a:endParaRPr>
          </a:p>
        </p:txBody>
      </p:sp>
      <p:sp>
        <p:nvSpPr>
          <p:cNvPr id="7" name="文字方塊 6">
            <a:extLst>
              <a:ext uri="{FF2B5EF4-FFF2-40B4-BE49-F238E27FC236}">
                <a16:creationId xmlns:a16="http://schemas.microsoft.com/office/drawing/2014/main" id="{6448915F-9ED3-D00C-08F9-B36369D30480}"/>
              </a:ext>
            </a:extLst>
          </p:cNvPr>
          <p:cNvSpPr txBox="1"/>
          <p:nvPr/>
        </p:nvSpPr>
        <p:spPr>
          <a:xfrm>
            <a:off x="3968836" y="1842667"/>
            <a:ext cx="3704710" cy="369332"/>
          </a:xfrm>
          <a:prstGeom prst="rect">
            <a:avLst/>
          </a:prstGeom>
          <a:noFill/>
        </p:spPr>
        <p:txBody>
          <a:bodyPr wrap="square" rtlCol="0">
            <a:spAutoFit/>
          </a:bodyPr>
          <a:lstStyle/>
          <a:p>
            <a:r>
              <a:rPr lang="zh-HK" altLang="zh-HK" dirty="0">
                <a:solidFill>
                  <a:srgbClr val="FF0000"/>
                </a:solidFill>
              </a:rPr>
              <a:t>多達一萬五千人</a:t>
            </a:r>
            <a:r>
              <a:rPr lang="en-US" altLang="zh-HK" dirty="0">
                <a:solidFill>
                  <a:srgbClr val="FF0000"/>
                </a:solidFill>
              </a:rPr>
              <a:t>(over 15 000 people)</a:t>
            </a:r>
            <a:endParaRPr kumimoji="1" lang="zh-HK" altLang="en-US" dirty="0">
              <a:solidFill>
                <a:srgbClr val="FF0000"/>
              </a:solidFill>
            </a:endParaRPr>
          </a:p>
        </p:txBody>
      </p:sp>
      <p:sp>
        <p:nvSpPr>
          <p:cNvPr id="8" name="文字方塊 7">
            <a:extLst>
              <a:ext uri="{FF2B5EF4-FFF2-40B4-BE49-F238E27FC236}">
                <a16:creationId xmlns:a16="http://schemas.microsoft.com/office/drawing/2014/main" id="{30D32983-379A-9F9C-C6D2-BD52D07A7778}"/>
              </a:ext>
            </a:extLst>
          </p:cNvPr>
          <p:cNvSpPr txBox="1"/>
          <p:nvPr/>
        </p:nvSpPr>
        <p:spPr>
          <a:xfrm>
            <a:off x="720808" y="2331709"/>
            <a:ext cx="7533506" cy="1477328"/>
          </a:xfrm>
          <a:prstGeom prst="rect">
            <a:avLst/>
          </a:prstGeom>
          <a:noFill/>
        </p:spPr>
        <p:txBody>
          <a:bodyPr wrap="square" rtlCol="0">
            <a:spAutoFit/>
          </a:bodyPr>
          <a:lstStyle/>
          <a:p>
            <a:r>
              <a:rPr lang="en-US" altLang="zh-HK" dirty="0"/>
              <a:t>9. </a:t>
            </a:r>
            <a:r>
              <a:rPr lang="zh-HK" altLang="zh-HK" dirty="0"/>
              <a:t>明太祖誅殺哪類</a:t>
            </a:r>
            <a:r>
              <a:rPr lang="zh-TW" altLang="zh-HK" dirty="0"/>
              <a:t>型</a:t>
            </a:r>
            <a:r>
              <a:rPr lang="zh-HK" altLang="zh-HK" dirty="0"/>
              <a:t>人士？</a:t>
            </a:r>
            <a:r>
              <a:rPr lang="zh-TW" altLang="zh-HK" dirty="0"/>
              <a:t>試圈出答案</a:t>
            </a:r>
            <a:r>
              <a:rPr lang="zh-HK" altLang="zh-HK" dirty="0"/>
              <a:t>。</a:t>
            </a:r>
            <a:r>
              <a:rPr lang="en-US" altLang="zh-HK" dirty="0"/>
              <a:t>(Which type of person did Emperor </a:t>
            </a:r>
            <a:r>
              <a:rPr lang="en-US" altLang="zh-HK" dirty="0" err="1"/>
              <a:t>Taizu</a:t>
            </a:r>
            <a:r>
              <a:rPr lang="en-US" altLang="zh-HK" dirty="0"/>
              <a:t> of the Ming Dynasty kill? Circle your answer.)</a:t>
            </a:r>
            <a:endParaRPr lang="zh-TW" altLang="zh-HK" dirty="0"/>
          </a:p>
          <a:p>
            <a:r>
              <a:rPr lang="en-US" altLang="zh-HK" dirty="0"/>
              <a:t>A. </a:t>
            </a:r>
            <a:r>
              <a:rPr lang="zh-HK" altLang="zh-HK" dirty="0"/>
              <a:t>大</a:t>
            </a:r>
            <a:r>
              <a:rPr lang="zh-TW" altLang="zh-HK" dirty="0"/>
              <a:t>臣</a:t>
            </a:r>
            <a:r>
              <a:rPr lang="en-US" altLang="zh-HK" dirty="0"/>
              <a:t>(officials)</a:t>
            </a:r>
            <a:endParaRPr lang="zh-TW" altLang="zh-HK" dirty="0"/>
          </a:p>
          <a:p>
            <a:r>
              <a:rPr lang="en-US" altLang="zh-HK" dirty="0"/>
              <a:t>B. </a:t>
            </a:r>
            <a:r>
              <a:rPr lang="zh-TW" altLang="zh-HK" dirty="0"/>
              <a:t>平民</a:t>
            </a:r>
            <a:r>
              <a:rPr lang="en-US" altLang="zh-HK" dirty="0"/>
              <a:t>(commoner)</a:t>
            </a:r>
            <a:endParaRPr lang="zh-TW" altLang="zh-HK" dirty="0"/>
          </a:p>
          <a:p>
            <a:endParaRPr kumimoji="1" lang="zh-HK" altLang="en-US" dirty="0"/>
          </a:p>
        </p:txBody>
      </p:sp>
      <p:sp>
        <p:nvSpPr>
          <p:cNvPr id="12" name="矩形 11">
            <a:extLst>
              <a:ext uri="{FF2B5EF4-FFF2-40B4-BE49-F238E27FC236}">
                <a16:creationId xmlns:a16="http://schemas.microsoft.com/office/drawing/2014/main" id="{B0C9EF8E-7A11-6AA8-04A5-B8DF59171CE1}"/>
              </a:ext>
            </a:extLst>
          </p:cNvPr>
          <p:cNvSpPr/>
          <p:nvPr/>
        </p:nvSpPr>
        <p:spPr>
          <a:xfrm>
            <a:off x="720808" y="2928552"/>
            <a:ext cx="1738187" cy="284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3" name="文字方塊 12">
            <a:extLst>
              <a:ext uri="{FF2B5EF4-FFF2-40B4-BE49-F238E27FC236}">
                <a16:creationId xmlns:a16="http://schemas.microsoft.com/office/drawing/2014/main" id="{62EEB96B-6E77-B02E-5FEF-FAFD5B14A752}"/>
              </a:ext>
            </a:extLst>
          </p:cNvPr>
          <p:cNvSpPr txBox="1"/>
          <p:nvPr/>
        </p:nvSpPr>
        <p:spPr>
          <a:xfrm>
            <a:off x="720808" y="3571104"/>
            <a:ext cx="6952738" cy="2308324"/>
          </a:xfrm>
          <a:prstGeom prst="rect">
            <a:avLst/>
          </a:prstGeom>
          <a:noFill/>
        </p:spPr>
        <p:txBody>
          <a:bodyPr wrap="square" rtlCol="0">
            <a:spAutoFit/>
          </a:bodyPr>
          <a:lstStyle/>
          <a:p>
            <a:r>
              <a:rPr lang="en-US" altLang="zh-HK" dirty="0"/>
              <a:t>10. </a:t>
            </a:r>
            <a:r>
              <a:rPr lang="zh-HK" altLang="zh-HK" dirty="0"/>
              <a:t>為甚麼明太祖誅殺這些人士？</a:t>
            </a:r>
            <a:r>
              <a:rPr lang="zh-TW" altLang="zh-HK" dirty="0"/>
              <a:t>試圈出答案</a:t>
            </a:r>
            <a:r>
              <a:rPr lang="zh-HK" altLang="zh-HK" dirty="0"/>
              <a:t>。</a:t>
            </a:r>
            <a:r>
              <a:rPr lang="en-US" altLang="zh-HK" dirty="0"/>
              <a:t>(Why did Emperor </a:t>
            </a:r>
            <a:r>
              <a:rPr lang="en-US" altLang="zh-HK" dirty="0" err="1"/>
              <a:t>Taizu</a:t>
            </a:r>
            <a:r>
              <a:rPr lang="en-US" altLang="zh-HK" dirty="0"/>
              <a:t> of the Ming Dynasty execute these people? Circle your answer.)</a:t>
            </a:r>
            <a:endParaRPr lang="zh-TW" altLang="zh-HK" dirty="0"/>
          </a:p>
          <a:p>
            <a:r>
              <a:rPr lang="en-US" altLang="zh-HK" dirty="0"/>
              <a:t>A. </a:t>
            </a:r>
            <a:r>
              <a:rPr lang="zh-HK" altLang="zh-HK" dirty="0"/>
              <a:t>有利整肅歪風，提高君威。</a:t>
            </a:r>
            <a:r>
              <a:rPr lang="en-US" altLang="zh-HK" dirty="0"/>
              <a:t>(It was conducive to restore the discipline of the officials and consolidate emperor’s power)</a:t>
            </a:r>
            <a:endParaRPr lang="zh-TW" altLang="zh-HK" dirty="0"/>
          </a:p>
          <a:p>
            <a:r>
              <a:rPr lang="en-US" altLang="zh-HK" dirty="0"/>
              <a:t>B. </a:t>
            </a:r>
            <a:r>
              <a:rPr lang="zh-HK" altLang="zh-HK" dirty="0"/>
              <a:t>明太祖為保明室江山，將權力集中於君主身上。</a:t>
            </a:r>
            <a:r>
              <a:rPr lang="en-US" altLang="zh-HK" dirty="0"/>
              <a:t>(Emperor </a:t>
            </a:r>
            <a:r>
              <a:rPr lang="en-US" altLang="zh-HK" dirty="0" err="1"/>
              <a:t>Taizu</a:t>
            </a:r>
            <a:r>
              <a:rPr lang="en-US" altLang="zh-HK" dirty="0"/>
              <a:t> of the Ming Dynasty wanted to safeguard his regime that he had founded and all the power were concentrated in the hands of the emperors.)</a:t>
            </a:r>
            <a:endParaRPr lang="zh-TW" altLang="zh-HK" dirty="0"/>
          </a:p>
          <a:p>
            <a:r>
              <a:rPr lang="en-US" altLang="zh-HK" dirty="0"/>
              <a:t>C. </a:t>
            </a:r>
            <a:r>
              <a:rPr lang="zh-HK" altLang="zh-HK" dirty="0"/>
              <a:t>以上皆是 </a:t>
            </a:r>
            <a:r>
              <a:rPr lang="en-US" altLang="zh-HK" dirty="0"/>
              <a:t>(all of above)</a:t>
            </a:r>
            <a:endParaRPr kumimoji="1" lang="zh-HK" altLang="en-US" dirty="0"/>
          </a:p>
        </p:txBody>
      </p:sp>
      <p:sp>
        <p:nvSpPr>
          <p:cNvPr id="14" name="矩形 13">
            <a:extLst>
              <a:ext uri="{FF2B5EF4-FFF2-40B4-BE49-F238E27FC236}">
                <a16:creationId xmlns:a16="http://schemas.microsoft.com/office/drawing/2014/main" id="{D7DA3E5E-ED6B-8DAA-7814-B1339E072F9D}"/>
              </a:ext>
            </a:extLst>
          </p:cNvPr>
          <p:cNvSpPr/>
          <p:nvPr/>
        </p:nvSpPr>
        <p:spPr>
          <a:xfrm>
            <a:off x="720808" y="5511114"/>
            <a:ext cx="2529019" cy="368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文字方塊 1">
            <a:extLst>
              <a:ext uri="{FF2B5EF4-FFF2-40B4-BE49-F238E27FC236}">
                <a16:creationId xmlns:a16="http://schemas.microsoft.com/office/drawing/2014/main" id="{8272E29C-475E-83E4-F0B8-BA6547E480D9}"/>
              </a:ext>
            </a:extLst>
          </p:cNvPr>
          <p:cNvSpPr txBox="1"/>
          <p:nvPr/>
        </p:nvSpPr>
        <p:spPr>
          <a:xfrm>
            <a:off x="622472" y="740164"/>
            <a:ext cx="8330516" cy="923330"/>
          </a:xfrm>
          <a:prstGeom prst="rect">
            <a:avLst/>
          </a:prstGeom>
          <a:noFill/>
        </p:spPr>
        <p:txBody>
          <a:bodyPr wrap="square" rtlCol="0">
            <a:spAutoFit/>
          </a:bodyPr>
          <a:lstStyle/>
          <a:p>
            <a:r>
              <a:rPr lang="en-US" altLang="zh-HK" dirty="0"/>
              <a:t>8. </a:t>
            </a:r>
            <a:r>
              <a:rPr lang="zh-HK" altLang="zh-HK" dirty="0"/>
              <a:t>胡惟庸案及藍玉案中，明太祖分別誅殺了多少人？</a:t>
            </a:r>
            <a:r>
              <a:rPr lang="en-US" altLang="zh-HK" dirty="0"/>
              <a:t>(In the Hu </a:t>
            </a:r>
            <a:r>
              <a:rPr lang="en-US" altLang="zh-HK" dirty="0" err="1"/>
              <a:t>Weiyong’s</a:t>
            </a:r>
            <a:r>
              <a:rPr lang="en-US" altLang="zh-HK" dirty="0"/>
              <a:t> case and the Lan Yu’s case, how many people were killed by Emperor </a:t>
            </a:r>
            <a:r>
              <a:rPr lang="en-US" altLang="zh-HK" dirty="0" err="1"/>
              <a:t>Taizu</a:t>
            </a:r>
            <a:r>
              <a:rPr lang="en-US" altLang="zh-HK" dirty="0"/>
              <a:t> of the Ming Dynasty?)</a:t>
            </a:r>
            <a:endParaRPr lang="zh-TW" altLang="zh-HK" dirty="0"/>
          </a:p>
          <a:p>
            <a:endParaRPr kumimoji="1" lang="zh-HK" altLang="en-US" dirty="0"/>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15</a:t>
            </a:fld>
            <a:endParaRPr kumimoji="1" lang="zh-HK" altLang="en-US"/>
          </a:p>
        </p:txBody>
      </p:sp>
    </p:spTree>
    <p:extLst>
      <p:ext uri="{BB962C8B-B14F-4D97-AF65-F5344CB8AC3E}">
        <p14:creationId xmlns:p14="http://schemas.microsoft.com/office/powerpoint/2010/main" val="42485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P spid="13" grpId="0"/>
      <p:bldP spid="1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EA1E96-0164-B342-8D65-25727F401024}"/>
              </a:ext>
            </a:extLst>
          </p:cNvPr>
          <p:cNvSpPr>
            <a:spLocks noGrp="1"/>
          </p:cNvSpPr>
          <p:nvPr>
            <p:ph type="title"/>
          </p:nvPr>
        </p:nvSpPr>
        <p:spPr/>
        <p:txBody>
          <a:bodyPr>
            <a:normAutofit/>
          </a:bodyPr>
          <a:lstStyle/>
          <a:p>
            <a:r>
              <a:rPr lang="zh-HK" altLang="zh-HK" sz="3600" b="1" dirty="0"/>
              <a:t>資料六：明朝的中央政制</a:t>
            </a:r>
            <a:r>
              <a:rPr lang="en-US" altLang="zh-HK" sz="3600" b="1" dirty="0"/>
              <a:t>(Source F: The</a:t>
            </a:r>
            <a:r>
              <a:rPr lang="en-US" altLang="zh-HK" sz="3600" dirty="0"/>
              <a:t> </a:t>
            </a:r>
            <a:r>
              <a:rPr lang="en-US" altLang="zh-HK" sz="3600" b="1" dirty="0"/>
              <a:t>central administration of the Ming Dynasty) </a:t>
            </a:r>
            <a:endParaRPr kumimoji="1" lang="zh-HK" altLang="en-US" dirty="0"/>
          </a:p>
        </p:txBody>
      </p:sp>
      <p:pic>
        <p:nvPicPr>
          <p:cNvPr id="4" name="內容版面配置區 3">
            <a:extLst>
              <a:ext uri="{FF2B5EF4-FFF2-40B4-BE49-F238E27FC236}">
                <a16:creationId xmlns:a16="http://schemas.microsoft.com/office/drawing/2014/main" id="{3289D8E3-B264-23DF-5D98-891CDB9085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78" y="1727327"/>
            <a:ext cx="4498495" cy="4243580"/>
          </a:xfrm>
          <a:prstGeom prst="rect">
            <a:avLst/>
          </a:prstGeom>
        </p:spPr>
      </p:pic>
      <p:sp>
        <p:nvSpPr>
          <p:cNvPr id="3" name="文字方塊 2">
            <a:extLst>
              <a:ext uri="{FF2B5EF4-FFF2-40B4-BE49-F238E27FC236}">
                <a16:creationId xmlns:a16="http://schemas.microsoft.com/office/drawing/2014/main" id="{583B5962-51F8-4FC6-AA37-7783FFBA1A39}"/>
              </a:ext>
            </a:extLst>
          </p:cNvPr>
          <p:cNvSpPr txBox="1"/>
          <p:nvPr/>
        </p:nvSpPr>
        <p:spPr>
          <a:xfrm>
            <a:off x="5311653" y="1801833"/>
            <a:ext cx="3708451" cy="1200329"/>
          </a:xfrm>
          <a:prstGeom prst="rect">
            <a:avLst/>
          </a:prstGeom>
          <a:noFill/>
        </p:spPr>
        <p:txBody>
          <a:bodyPr wrap="square" rtlCol="0">
            <a:spAutoFit/>
          </a:bodyPr>
          <a:lstStyle/>
          <a:p>
            <a:r>
              <a:rPr lang="zh-HK" altLang="zh-HK" dirty="0"/>
              <a:t>根據資料六，回答以下問題。</a:t>
            </a:r>
            <a:r>
              <a:rPr lang="en-US" altLang="zh-HK" dirty="0"/>
              <a:t>(Study Sources F, and answer the questions.) </a:t>
            </a:r>
            <a:endParaRPr lang="zh-TW" altLang="zh-HK" dirty="0"/>
          </a:p>
          <a:p>
            <a:endParaRPr kumimoji="1" lang="zh-HK" altLang="en-US" dirty="0"/>
          </a:p>
        </p:txBody>
      </p:sp>
      <p:sp>
        <p:nvSpPr>
          <p:cNvPr id="5" name="文字方塊 4">
            <a:extLst>
              <a:ext uri="{FF2B5EF4-FFF2-40B4-BE49-F238E27FC236}">
                <a16:creationId xmlns:a16="http://schemas.microsoft.com/office/drawing/2014/main" id="{C5CD4E43-764B-F09C-8C49-12CC7D468C83}"/>
              </a:ext>
            </a:extLst>
          </p:cNvPr>
          <p:cNvSpPr txBox="1"/>
          <p:nvPr/>
        </p:nvSpPr>
        <p:spPr>
          <a:xfrm>
            <a:off x="5295670" y="2831586"/>
            <a:ext cx="3842893" cy="3139321"/>
          </a:xfrm>
          <a:prstGeom prst="rect">
            <a:avLst/>
          </a:prstGeom>
          <a:noFill/>
        </p:spPr>
        <p:txBody>
          <a:bodyPr wrap="square" rtlCol="0">
            <a:spAutoFit/>
          </a:bodyPr>
          <a:lstStyle/>
          <a:p>
            <a:r>
              <a:rPr lang="en-US" altLang="zh-HK" dirty="0"/>
              <a:t>11.</a:t>
            </a:r>
            <a:r>
              <a:rPr lang="zh-TW" altLang="zh-HK" dirty="0"/>
              <a:t>明初與洪武十三年</a:t>
            </a:r>
            <a:r>
              <a:rPr lang="en-US" altLang="zh-HK" dirty="0"/>
              <a:t>(1380</a:t>
            </a:r>
            <a:r>
              <a:rPr lang="zh-HK" altLang="zh-HK" dirty="0"/>
              <a:t>年</a:t>
            </a:r>
            <a:r>
              <a:rPr lang="en-US" altLang="zh-HK" dirty="0"/>
              <a:t>)</a:t>
            </a:r>
            <a:r>
              <a:rPr lang="zh-TW" altLang="zh-HK" dirty="0"/>
              <a:t>後的中央政制有什麼不同的地方？</a:t>
            </a:r>
            <a:r>
              <a:rPr lang="en-US" altLang="zh-HK" dirty="0"/>
              <a:t>(What was the difference between the central administration in early Ming and that after 1380?)</a:t>
            </a:r>
            <a:endParaRPr lang="zh-TW" altLang="zh-HK" dirty="0"/>
          </a:p>
          <a:p>
            <a:r>
              <a:rPr lang="zh-TW" altLang="zh-HK" dirty="0"/>
              <a:t>明太祖廢除</a:t>
            </a:r>
            <a:r>
              <a:rPr lang="zh-TW" altLang="zh-HK" u="sng" dirty="0"/>
              <a:t> </a:t>
            </a:r>
            <a:r>
              <a:rPr lang="en-US" altLang="zh-TW" u="sng" dirty="0"/>
              <a:t>            </a:t>
            </a:r>
            <a:r>
              <a:rPr lang="zh-TW" altLang="zh-HK" dirty="0"/>
              <a:t>，</a:t>
            </a:r>
            <a:r>
              <a:rPr lang="zh-HK" altLang="zh-HK" dirty="0"/>
              <a:t>令</a:t>
            </a:r>
            <a:r>
              <a:rPr lang="zh-TW" altLang="zh-HK" dirty="0"/>
              <a:t>中央</a:t>
            </a:r>
            <a:r>
              <a:rPr lang="zh-HK" altLang="zh-HK" dirty="0"/>
              <a:t>的</a:t>
            </a:r>
            <a:r>
              <a:rPr lang="zh-HK" altLang="zh-HK" u="sng" dirty="0"/>
              <a:t> </a:t>
            </a:r>
            <a:r>
              <a:rPr lang="en-US" altLang="zh-HK" u="sng" dirty="0"/>
              <a:t>           </a:t>
            </a:r>
            <a:r>
              <a:rPr lang="zh-TW" altLang="zh-HK" dirty="0"/>
              <a:t>，直接對</a:t>
            </a:r>
            <a:r>
              <a:rPr lang="zh-TW" altLang="zh-HK" u="sng" dirty="0"/>
              <a:t> </a:t>
            </a:r>
            <a:r>
              <a:rPr lang="en-US" altLang="zh-TW" u="sng" dirty="0"/>
              <a:t>         </a:t>
            </a:r>
            <a:r>
              <a:rPr lang="zh-TW" altLang="zh-HK" dirty="0"/>
              <a:t>負責</a:t>
            </a:r>
            <a:r>
              <a:rPr lang="zh-HK" altLang="zh-HK" dirty="0"/>
              <a:t>。</a:t>
            </a:r>
            <a:r>
              <a:rPr lang="en-US" altLang="zh-HK" dirty="0"/>
              <a:t>(Emperor </a:t>
            </a:r>
            <a:r>
              <a:rPr lang="en-US" altLang="zh-HK" dirty="0" err="1"/>
              <a:t>Taizu</a:t>
            </a:r>
            <a:r>
              <a:rPr lang="en-US" altLang="zh-HK" dirty="0"/>
              <a:t> of the Ming Dynasty abolished the post of </a:t>
            </a:r>
            <a:r>
              <a:rPr lang="en-US" altLang="zh-HK" u="sng" dirty="0"/>
              <a:t>                    </a:t>
            </a:r>
            <a:r>
              <a:rPr lang="en-US" altLang="zh-HK" dirty="0"/>
              <a:t>,   </a:t>
            </a:r>
            <a:r>
              <a:rPr lang="en-US" altLang="zh-HK" u="sng" dirty="0"/>
              <a:t>                       </a:t>
            </a:r>
            <a:r>
              <a:rPr lang="zh-HK" altLang="en-US" u="sng" dirty="0"/>
              <a:t>  </a:t>
            </a:r>
            <a:r>
              <a:rPr lang="en-US" altLang="zh-HK" dirty="0"/>
              <a:t> were directly responsible to the </a:t>
            </a:r>
            <a:r>
              <a:rPr lang="en-US" altLang="zh-HK" u="sng" dirty="0"/>
              <a:t>                 </a:t>
            </a:r>
            <a:r>
              <a:rPr lang="en-US" altLang="zh-HK" dirty="0"/>
              <a:t>.)</a:t>
            </a:r>
            <a:endParaRPr lang="zh-TW" altLang="zh-HK" dirty="0"/>
          </a:p>
          <a:p>
            <a:endParaRPr kumimoji="1" lang="zh-HK" altLang="en-US" dirty="0"/>
          </a:p>
        </p:txBody>
      </p:sp>
      <p:sp>
        <p:nvSpPr>
          <p:cNvPr id="6" name="文字方塊 5">
            <a:extLst>
              <a:ext uri="{FF2B5EF4-FFF2-40B4-BE49-F238E27FC236}">
                <a16:creationId xmlns:a16="http://schemas.microsoft.com/office/drawing/2014/main" id="{E0B96161-705D-3137-5601-CF05A1C04071}"/>
              </a:ext>
            </a:extLst>
          </p:cNvPr>
          <p:cNvSpPr txBox="1"/>
          <p:nvPr/>
        </p:nvSpPr>
        <p:spPr>
          <a:xfrm>
            <a:off x="6575721" y="4172775"/>
            <a:ext cx="766118" cy="369332"/>
          </a:xfrm>
          <a:prstGeom prst="rect">
            <a:avLst/>
          </a:prstGeom>
          <a:noFill/>
        </p:spPr>
        <p:txBody>
          <a:bodyPr wrap="square" rtlCol="0">
            <a:spAutoFit/>
          </a:bodyPr>
          <a:lstStyle/>
          <a:p>
            <a:r>
              <a:rPr lang="zh-TW" altLang="zh-HK" dirty="0">
                <a:solidFill>
                  <a:srgbClr val="FF0000"/>
                </a:solidFill>
              </a:rPr>
              <a:t>丞相</a:t>
            </a:r>
            <a:endParaRPr kumimoji="1" lang="zh-HK" altLang="en-US" dirty="0">
              <a:solidFill>
                <a:srgbClr val="FF0000"/>
              </a:solidFill>
            </a:endParaRPr>
          </a:p>
        </p:txBody>
      </p:sp>
      <p:sp>
        <p:nvSpPr>
          <p:cNvPr id="7" name="文字方塊 6">
            <a:extLst>
              <a:ext uri="{FF2B5EF4-FFF2-40B4-BE49-F238E27FC236}">
                <a16:creationId xmlns:a16="http://schemas.microsoft.com/office/drawing/2014/main" id="{750FE3D5-AC98-A093-EDE7-121096B947FF}"/>
              </a:ext>
            </a:extLst>
          </p:cNvPr>
          <p:cNvSpPr txBox="1"/>
          <p:nvPr/>
        </p:nvSpPr>
        <p:spPr>
          <a:xfrm>
            <a:off x="5574440" y="5051105"/>
            <a:ext cx="1259617" cy="369332"/>
          </a:xfrm>
          <a:prstGeom prst="rect">
            <a:avLst/>
          </a:prstGeom>
          <a:noFill/>
        </p:spPr>
        <p:txBody>
          <a:bodyPr wrap="square" rtlCol="0">
            <a:spAutoFit/>
          </a:bodyPr>
          <a:lstStyle/>
          <a:p>
            <a:r>
              <a:rPr lang="en-US" altLang="zh-HK" dirty="0">
                <a:solidFill>
                  <a:srgbClr val="FF0000"/>
                </a:solidFill>
              </a:rPr>
              <a:t>Chancellor</a:t>
            </a:r>
            <a:endParaRPr kumimoji="1" lang="zh-HK" altLang="en-US" dirty="0">
              <a:solidFill>
                <a:srgbClr val="FF0000"/>
              </a:solidFill>
            </a:endParaRPr>
          </a:p>
        </p:txBody>
      </p:sp>
      <p:sp>
        <p:nvSpPr>
          <p:cNvPr id="8" name="文字方塊 7">
            <a:extLst>
              <a:ext uri="{FF2B5EF4-FFF2-40B4-BE49-F238E27FC236}">
                <a16:creationId xmlns:a16="http://schemas.microsoft.com/office/drawing/2014/main" id="{33CD9CC2-9685-C8D0-F107-7E5E0D276C8F}"/>
              </a:ext>
            </a:extLst>
          </p:cNvPr>
          <p:cNvSpPr txBox="1"/>
          <p:nvPr/>
        </p:nvSpPr>
        <p:spPr>
          <a:xfrm>
            <a:off x="8335372" y="4191094"/>
            <a:ext cx="741406" cy="369332"/>
          </a:xfrm>
          <a:prstGeom prst="rect">
            <a:avLst/>
          </a:prstGeom>
          <a:noFill/>
        </p:spPr>
        <p:txBody>
          <a:bodyPr wrap="square" rtlCol="0">
            <a:spAutoFit/>
          </a:bodyPr>
          <a:lstStyle/>
          <a:p>
            <a:r>
              <a:rPr lang="zh-TW" altLang="zh-HK" dirty="0">
                <a:solidFill>
                  <a:srgbClr val="FF0000"/>
                </a:solidFill>
              </a:rPr>
              <a:t>六部</a:t>
            </a:r>
            <a:endParaRPr kumimoji="1" lang="zh-HK" altLang="en-US" dirty="0">
              <a:solidFill>
                <a:srgbClr val="FF0000"/>
              </a:solidFill>
            </a:endParaRPr>
          </a:p>
        </p:txBody>
      </p:sp>
      <p:sp>
        <p:nvSpPr>
          <p:cNvPr id="9" name="文字方塊 8">
            <a:extLst>
              <a:ext uri="{FF2B5EF4-FFF2-40B4-BE49-F238E27FC236}">
                <a16:creationId xmlns:a16="http://schemas.microsoft.com/office/drawing/2014/main" id="{1476E2A2-9CDF-2026-5242-DFFD13079601}"/>
              </a:ext>
            </a:extLst>
          </p:cNvPr>
          <p:cNvSpPr txBox="1"/>
          <p:nvPr/>
        </p:nvSpPr>
        <p:spPr>
          <a:xfrm>
            <a:off x="6834057" y="5051105"/>
            <a:ext cx="1444969" cy="369332"/>
          </a:xfrm>
          <a:prstGeom prst="rect">
            <a:avLst/>
          </a:prstGeom>
          <a:noFill/>
        </p:spPr>
        <p:txBody>
          <a:bodyPr wrap="square" rtlCol="0">
            <a:spAutoFit/>
          </a:bodyPr>
          <a:lstStyle/>
          <a:p>
            <a:r>
              <a:rPr lang="en-US" altLang="zh-HK" dirty="0">
                <a:solidFill>
                  <a:srgbClr val="FF0000"/>
                </a:solidFill>
              </a:rPr>
              <a:t>Six Ministries</a:t>
            </a:r>
            <a:endParaRPr kumimoji="1" lang="zh-HK" altLang="en-US" dirty="0">
              <a:solidFill>
                <a:srgbClr val="FF0000"/>
              </a:solidFill>
            </a:endParaRPr>
          </a:p>
        </p:txBody>
      </p:sp>
      <p:sp>
        <p:nvSpPr>
          <p:cNvPr id="10" name="文字方塊 9">
            <a:extLst>
              <a:ext uri="{FF2B5EF4-FFF2-40B4-BE49-F238E27FC236}">
                <a16:creationId xmlns:a16="http://schemas.microsoft.com/office/drawing/2014/main" id="{7A8CCC03-5B71-F211-864D-C2587389C1B9}"/>
              </a:ext>
            </a:extLst>
          </p:cNvPr>
          <p:cNvSpPr txBox="1"/>
          <p:nvPr/>
        </p:nvSpPr>
        <p:spPr>
          <a:xfrm>
            <a:off x="6020616" y="4485081"/>
            <a:ext cx="864973" cy="369332"/>
          </a:xfrm>
          <a:prstGeom prst="rect">
            <a:avLst/>
          </a:prstGeom>
          <a:noFill/>
        </p:spPr>
        <p:txBody>
          <a:bodyPr wrap="square" rtlCol="0">
            <a:spAutoFit/>
          </a:bodyPr>
          <a:lstStyle/>
          <a:p>
            <a:r>
              <a:rPr lang="zh-TW" altLang="zh-HK" dirty="0">
                <a:solidFill>
                  <a:srgbClr val="FF0000"/>
                </a:solidFill>
              </a:rPr>
              <a:t>皇帝</a:t>
            </a:r>
            <a:endParaRPr kumimoji="1" lang="zh-HK" altLang="en-US" dirty="0">
              <a:solidFill>
                <a:srgbClr val="FF0000"/>
              </a:solidFill>
            </a:endParaRPr>
          </a:p>
        </p:txBody>
      </p:sp>
      <p:sp>
        <p:nvSpPr>
          <p:cNvPr id="11" name="文字方塊 10">
            <a:extLst>
              <a:ext uri="{FF2B5EF4-FFF2-40B4-BE49-F238E27FC236}">
                <a16:creationId xmlns:a16="http://schemas.microsoft.com/office/drawing/2014/main" id="{A678EACF-A345-AC51-0422-648C9258E059}"/>
              </a:ext>
            </a:extLst>
          </p:cNvPr>
          <p:cNvSpPr txBox="1"/>
          <p:nvPr/>
        </p:nvSpPr>
        <p:spPr>
          <a:xfrm>
            <a:off x="7822568" y="5326340"/>
            <a:ext cx="1149178" cy="369332"/>
          </a:xfrm>
          <a:prstGeom prst="rect">
            <a:avLst/>
          </a:prstGeom>
          <a:noFill/>
        </p:spPr>
        <p:txBody>
          <a:bodyPr wrap="square" rtlCol="0">
            <a:spAutoFit/>
          </a:bodyPr>
          <a:lstStyle/>
          <a:p>
            <a:r>
              <a:rPr lang="en-US" altLang="zh-HK" dirty="0">
                <a:solidFill>
                  <a:srgbClr val="FF0000"/>
                </a:solidFill>
              </a:rPr>
              <a:t>emperor</a:t>
            </a:r>
            <a:endParaRPr kumimoji="1" lang="zh-HK" altLang="en-US" dirty="0">
              <a:solidFill>
                <a:srgbClr val="FF0000"/>
              </a:solidFill>
            </a:endParaRPr>
          </a:p>
        </p:txBody>
      </p:sp>
      <p:sp>
        <p:nvSpPr>
          <p:cNvPr id="12" name="Slide Number Placeholder 11"/>
          <p:cNvSpPr>
            <a:spLocks noGrp="1"/>
          </p:cNvSpPr>
          <p:nvPr>
            <p:ph type="sldNum" sz="quarter" idx="12"/>
          </p:nvPr>
        </p:nvSpPr>
        <p:spPr/>
        <p:txBody>
          <a:bodyPr/>
          <a:lstStyle/>
          <a:p>
            <a:fld id="{A99B2CC0-CCC1-BD4F-AF78-157B4955DBB7}" type="slidenum">
              <a:rPr kumimoji="1" lang="zh-HK" altLang="en-US" smtClean="0"/>
              <a:t>16</a:t>
            </a:fld>
            <a:endParaRPr kumimoji="1" lang="zh-HK" altLang="en-US"/>
          </a:p>
        </p:txBody>
      </p:sp>
    </p:spTree>
    <p:extLst>
      <p:ext uri="{BB962C8B-B14F-4D97-AF65-F5344CB8AC3E}">
        <p14:creationId xmlns:p14="http://schemas.microsoft.com/office/powerpoint/2010/main" val="22512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A04ABB-3FB8-AD8D-E1F2-019BB621A4CC}"/>
              </a:ext>
            </a:extLst>
          </p:cNvPr>
          <p:cNvSpPr>
            <a:spLocks noGrp="1"/>
          </p:cNvSpPr>
          <p:nvPr>
            <p:ph type="title"/>
          </p:nvPr>
        </p:nvSpPr>
        <p:spPr/>
        <p:txBody>
          <a:bodyPr>
            <a:normAutofit fontScale="90000"/>
          </a:bodyPr>
          <a:lstStyle/>
          <a:p>
            <a:r>
              <a:rPr lang="zh-HK" altLang="zh-HK" sz="3600" b="1" dirty="0"/>
              <a:t>資料七：俄國彼</a:t>
            </a:r>
            <a:r>
              <a:rPr lang="zh-TW" altLang="zh-HK" sz="3600" b="1" dirty="0"/>
              <a:t>得大帝</a:t>
            </a:r>
            <a:r>
              <a:rPr lang="zh-HK" altLang="zh-HK" sz="3600" b="1" dirty="0"/>
              <a:t>的行政改革</a:t>
            </a:r>
            <a:r>
              <a:rPr lang="en-US" altLang="zh-HK" sz="3600" b="1" dirty="0"/>
              <a:t>(Source G: Administrative reforms of Peter the Great of Russia)</a:t>
            </a:r>
            <a:endParaRPr kumimoji="1" lang="zh-HK" altLang="en-US" dirty="0"/>
          </a:p>
        </p:txBody>
      </p:sp>
      <p:sp>
        <p:nvSpPr>
          <p:cNvPr id="3" name="內容版面配置區 2">
            <a:extLst>
              <a:ext uri="{FF2B5EF4-FFF2-40B4-BE49-F238E27FC236}">
                <a16:creationId xmlns:a16="http://schemas.microsoft.com/office/drawing/2014/main" id="{1BEB485F-C2BB-3E98-4DAB-BCBA831B3350}"/>
              </a:ext>
            </a:extLst>
          </p:cNvPr>
          <p:cNvSpPr>
            <a:spLocks noGrp="1"/>
          </p:cNvSpPr>
          <p:nvPr>
            <p:ph idx="1"/>
          </p:nvPr>
        </p:nvSpPr>
        <p:spPr>
          <a:xfrm>
            <a:off x="628650" y="1825625"/>
            <a:ext cx="4866542" cy="4351338"/>
          </a:xfrm>
        </p:spPr>
        <p:txBody>
          <a:bodyPr/>
          <a:lstStyle/>
          <a:p>
            <a:pPr marL="0" indent="0">
              <a:buNone/>
            </a:pPr>
            <a:r>
              <a:rPr lang="zh-HK" altLang="zh-HK" sz="2000" dirty="0"/>
              <a:t>彼得大帝改革之前，協助國家治理的政府官員主要來自貴族</a:t>
            </a:r>
            <a:r>
              <a:rPr lang="en-US" altLang="zh-HK" sz="2000" dirty="0"/>
              <a:t>(</a:t>
            </a:r>
            <a:r>
              <a:rPr lang="zh-TW" altLang="zh-HK" sz="2000" dirty="0"/>
              <a:t>波雅爾</a:t>
            </a:r>
            <a:r>
              <a:rPr lang="en-US" altLang="zh-HK" sz="2000" dirty="0"/>
              <a:t>)</a:t>
            </a:r>
            <a:r>
              <a:rPr lang="zh-HK" altLang="zh-HK" sz="2000" dirty="0"/>
              <a:t>。彼得大帝廢除了「</a:t>
            </a:r>
            <a:r>
              <a:rPr lang="zh-TW" altLang="zh-HK" sz="2000" dirty="0"/>
              <a:t>波雅爾</a:t>
            </a:r>
            <a:r>
              <a:rPr lang="zh-HK" altLang="zh-HK" sz="2000" dirty="0"/>
              <a:t>」制度，並將參議院確立為最高政府機構。參議院的所有成員均由彼得大帝任命。</a:t>
            </a:r>
            <a:r>
              <a:rPr lang="en-US" altLang="zh-HK" sz="2000" dirty="0"/>
              <a:t>(Before the reforms of Peter the Great, government officials who helped in the governance of the state were mainly from the nobilities (Boyar). Peter the Great abolished the ‘Boyar’ system and established the Senate as the highest administrative institution. All members of the Senate were appointed by Peter the Great.)</a:t>
            </a:r>
            <a:endParaRPr lang="zh-TW" altLang="zh-HK" sz="2000" dirty="0"/>
          </a:p>
          <a:p>
            <a:pPr marL="0" indent="0">
              <a:buNone/>
            </a:pPr>
            <a:endParaRPr kumimoji="1" lang="zh-HK" altLang="en-US" dirty="0"/>
          </a:p>
        </p:txBody>
      </p:sp>
      <p:pic>
        <p:nvPicPr>
          <p:cNvPr id="4" name="Picture 21">
            <a:extLst>
              <a:ext uri="{FF2B5EF4-FFF2-40B4-BE49-F238E27FC236}">
                <a16:creationId xmlns:a16="http://schemas.microsoft.com/office/drawing/2014/main" id="{D9FE9E0E-0179-F3AA-8412-1B2286543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403" y="1998173"/>
            <a:ext cx="2603235" cy="3268833"/>
          </a:xfrm>
          <a:prstGeom prst="rect">
            <a:avLst/>
          </a:prstGeom>
        </p:spPr>
      </p:pic>
      <p:sp>
        <p:nvSpPr>
          <p:cNvPr id="5" name="文字方塊 4">
            <a:extLst>
              <a:ext uri="{FF2B5EF4-FFF2-40B4-BE49-F238E27FC236}">
                <a16:creationId xmlns:a16="http://schemas.microsoft.com/office/drawing/2014/main" id="{B810B92F-2328-2278-84E0-83898DE1A968}"/>
              </a:ext>
            </a:extLst>
          </p:cNvPr>
          <p:cNvSpPr txBox="1"/>
          <p:nvPr/>
        </p:nvSpPr>
        <p:spPr>
          <a:xfrm>
            <a:off x="5689573" y="5353122"/>
            <a:ext cx="2496065" cy="830997"/>
          </a:xfrm>
          <a:prstGeom prst="rect">
            <a:avLst/>
          </a:prstGeom>
          <a:noFill/>
        </p:spPr>
        <p:txBody>
          <a:bodyPr wrap="square" rtlCol="0">
            <a:spAutoFit/>
          </a:bodyPr>
          <a:lstStyle/>
          <a:p>
            <a:r>
              <a:rPr lang="zh-TW" altLang="zh-HK" sz="1000" dirty="0"/>
              <a:t>彼得大帝</a:t>
            </a:r>
            <a:r>
              <a:rPr lang="en-US" altLang="zh-HK" sz="1000" dirty="0"/>
              <a:t>(Peter the Great) (1672–1725)</a:t>
            </a:r>
            <a:endParaRPr lang="zh-TW" altLang="zh-HK" sz="1000" dirty="0"/>
          </a:p>
          <a:p>
            <a:r>
              <a:rPr lang="en-US" altLang="zh-HK" sz="1000" dirty="0"/>
              <a:t>(</a:t>
            </a:r>
            <a:r>
              <a:rPr lang="zh-TW" altLang="zh-HK" sz="1000" dirty="0"/>
              <a:t>圖像來源：皇室瑰寶：俄羅斯宮廷文物展展覽工作紙，香港歷史博物館，頁</a:t>
            </a:r>
            <a:r>
              <a:rPr lang="en-US" altLang="zh-HK" sz="1000" dirty="0"/>
              <a:t>2</a:t>
            </a:r>
            <a:r>
              <a:rPr lang="zh-TW" altLang="zh-HK" sz="1000" dirty="0"/>
              <a:t>。</a:t>
            </a:r>
            <a:r>
              <a:rPr lang="en-US" altLang="zh-HK" sz="1000" dirty="0"/>
              <a:t>)</a:t>
            </a:r>
            <a:endParaRPr lang="zh-TW" altLang="zh-HK" sz="1000" dirty="0"/>
          </a:p>
          <a:p>
            <a:endParaRPr kumimoji="1" lang="zh-HK" altLang="en-US" dirty="0"/>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17</a:t>
            </a:fld>
            <a:endParaRPr kumimoji="1" lang="zh-HK" altLang="en-US"/>
          </a:p>
        </p:txBody>
      </p:sp>
    </p:spTree>
    <p:extLst>
      <p:ext uri="{BB962C8B-B14F-4D97-AF65-F5344CB8AC3E}">
        <p14:creationId xmlns:p14="http://schemas.microsoft.com/office/powerpoint/2010/main" val="3377663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F23B895-6E28-D06B-AD5F-4B15854711D1}"/>
              </a:ext>
            </a:extLst>
          </p:cNvPr>
          <p:cNvSpPr>
            <a:spLocks noGrp="1"/>
          </p:cNvSpPr>
          <p:nvPr>
            <p:ph idx="1"/>
          </p:nvPr>
        </p:nvSpPr>
        <p:spPr>
          <a:xfrm>
            <a:off x="628650" y="370702"/>
            <a:ext cx="7886700" cy="958399"/>
          </a:xfrm>
        </p:spPr>
        <p:txBody>
          <a:bodyPr>
            <a:normAutofit/>
          </a:bodyPr>
          <a:lstStyle/>
          <a:p>
            <a:pPr marL="0" indent="0">
              <a:buNone/>
            </a:pPr>
            <a:r>
              <a:rPr lang="zh-HK" altLang="zh-HK" sz="2400" dirty="0"/>
              <a:t>根據資料六及七，回答以下問題。</a:t>
            </a:r>
            <a:r>
              <a:rPr lang="en-US" altLang="zh-HK" sz="2400" dirty="0"/>
              <a:t>(Study Sources F and G, and answer the questions.) </a:t>
            </a:r>
            <a:endParaRPr lang="zh-TW" altLang="zh-HK" sz="2400" dirty="0"/>
          </a:p>
          <a:p>
            <a:pPr marL="0" indent="0">
              <a:buNone/>
            </a:pPr>
            <a:endParaRPr lang="zh-TW" altLang="zh-HK" sz="1800" dirty="0"/>
          </a:p>
          <a:p>
            <a:pPr marL="0" indent="0">
              <a:buNone/>
            </a:pPr>
            <a:endParaRPr kumimoji="1" lang="zh-HK" altLang="en-US" dirty="0"/>
          </a:p>
        </p:txBody>
      </p:sp>
      <p:sp>
        <p:nvSpPr>
          <p:cNvPr id="11" name="文字方塊 10">
            <a:extLst>
              <a:ext uri="{FF2B5EF4-FFF2-40B4-BE49-F238E27FC236}">
                <a16:creationId xmlns:a16="http://schemas.microsoft.com/office/drawing/2014/main" id="{66B77E54-A6FB-AFE3-2497-19B178B09DEC}"/>
              </a:ext>
            </a:extLst>
          </p:cNvPr>
          <p:cNvSpPr txBox="1"/>
          <p:nvPr/>
        </p:nvSpPr>
        <p:spPr>
          <a:xfrm>
            <a:off x="628650" y="1329102"/>
            <a:ext cx="7886700" cy="3323987"/>
          </a:xfrm>
          <a:prstGeom prst="rect">
            <a:avLst/>
          </a:prstGeom>
          <a:noFill/>
        </p:spPr>
        <p:txBody>
          <a:bodyPr wrap="square" rtlCol="0">
            <a:spAutoFit/>
          </a:bodyPr>
          <a:lstStyle/>
          <a:p>
            <a:r>
              <a:rPr lang="en-US" altLang="zh-HK" sz="2400" dirty="0"/>
              <a:t>12.</a:t>
            </a:r>
            <a:r>
              <a:rPr lang="zh-TW" altLang="zh-HK" sz="2400" dirty="0"/>
              <a:t>明太祖</a:t>
            </a:r>
            <a:r>
              <a:rPr lang="zh-HK" altLang="zh-HK" sz="2400" dirty="0"/>
              <a:t>及彼得大帝的</a:t>
            </a:r>
            <a:r>
              <a:rPr lang="zh-TW" altLang="zh-HK" sz="2400" dirty="0"/>
              <a:t>改革有何</a:t>
            </a:r>
            <a:r>
              <a:rPr lang="zh-HK" altLang="zh-HK" sz="2400" dirty="0"/>
              <a:t>相同</a:t>
            </a:r>
            <a:r>
              <a:rPr lang="zh-TW" altLang="zh-HK" sz="2400" dirty="0"/>
              <a:t>目的？試圈出答案</a:t>
            </a:r>
            <a:r>
              <a:rPr lang="zh-HK" altLang="zh-HK" sz="2400" dirty="0"/>
              <a:t>。</a:t>
            </a:r>
            <a:r>
              <a:rPr lang="en-US" altLang="zh-HK" sz="2400" dirty="0"/>
              <a:t>(What was the same purpose of the reforms of Emperor </a:t>
            </a:r>
            <a:r>
              <a:rPr lang="en-US" altLang="zh-HK" sz="2400" dirty="0" err="1"/>
              <a:t>Taizu</a:t>
            </a:r>
            <a:r>
              <a:rPr lang="en-US" altLang="zh-HK" sz="2400" dirty="0"/>
              <a:t> of the Ming Dynasty and Peter the Great? Circle your answer.)</a:t>
            </a:r>
            <a:endParaRPr lang="zh-TW" altLang="zh-HK" sz="2400" dirty="0"/>
          </a:p>
          <a:p>
            <a:r>
              <a:rPr lang="en-US" altLang="zh-HK" sz="2400" dirty="0"/>
              <a:t>A. </a:t>
            </a:r>
            <a:r>
              <a:rPr lang="zh-HK" altLang="zh-HK" sz="2400" dirty="0"/>
              <a:t>減少宦</a:t>
            </a:r>
            <a:r>
              <a:rPr lang="zh-TW" altLang="zh-HK" sz="2400" dirty="0"/>
              <a:t>官</a:t>
            </a:r>
            <a:r>
              <a:rPr lang="zh-HK" altLang="zh-HK" sz="2400" dirty="0"/>
              <a:t>的權力</a:t>
            </a:r>
            <a:r>
              <a:rPr lang="en-US" altLang="zh-HK" sz="2400" dirty="0"/>
              <a:t>(To eliminate the power of eunuchs)</a:t>
            </a:r>
            <a:endParaRPr lang="zh-TW" altLang="zh-HK" sz="2400" dirty="0"/>
          </a:p>
          <a:p>
            <a:r>
              <a:rPr lang="en-US" altLang="zh-HK" sz="2400" dirty="0"/>
              <a:t>B. </a:t>
            </a:r>
            <a:r>
              <a:rPr lang="zh-HK" altLang="zh-HK" sz="2400" dirty="0"/>
              <a:t>防止軍人割</a:t>
            </a:r>
            <a:r>
              <a:rPr lang="zh-TW" altLang="zh-HK" sz="2400" dirty="0"/>
              <a:t>據</a:t>
            </a:r>
            <a:r>
              <a:rPr lang="zh-HK" altLang="zh-HK" sz="2400" dirty="0"/>
              <a:t>奪權</a:t>
            </a:r>
            <a:r>
              <a:rPr lang="en-US" altLang="zh-HK" sz="2400" dirty="0"/>
              <a:t>(To prevent generals from taking over control of different regions and challenge the imperial power)</a:t>
            </a:r>
            <a:endParaRPr lang="zh-TW" altLang="zh-HK" sz="2400" dirty="0"/>
          </a:p>
          <a:p>
            <a:r>
              <a:rPr lang="en-US" altLang="zh-HK" sz="2400" dirty="0"/>
              <a:t>C. </a:t>
            </a:r>
            <a:r>
              <a:rPr lang="zh-TW" altLang="zh-HK" sz="2400" dirty="0"/>
              <a:t>提升君權 </a:t>
            </a:r>
            <a:r>
              <a:rPr lang="en-US" altLang="zh-HK" sz="2400" dirty="0"/>
              <a:t>(To increase the power of the emperors)</a:t>
            </a:r>
            <a:endParaRPr lang="zh-TW" altLang="zh-HK" sz="2400" dirty="0"/>
          </a:p>
          <a:p>
            <a:r>
              <a:rPr lang="en-US" altLang="zh-HK" sz="2400" dirty="0"/>
              <a:t>D. </a:t>
            </a:r>
            <a:r>
              <a:rPr lang="zh-HK" altLang="zh-HK" sz="2400" dirty="0"/>
              <a:t>裁減多餘官員</a:t>
            </a:r>
            <a:r>
              <a:rPr lang="en-US" altLang="zh-HK" sz="2400" dirty="0"/>
              <a:t>(To cut down redundant officials)</a:t>
            </a:r>
            <a:r>
              <a:rPr lang="en-US" altLang="zh-HK" sz="2400" b="1" dirty="0"/>
              <a:t> </a:t>
            </a:r>
            <a:endParaRPr lang="zh-TW" altLang="zh-HK" sz="2400" dirty="0"/>
          </a:p>
          <a:p>
            <a:endParaRPr kumimoji="1" lang="zh-HK" altLang="en-US" dirty="0"/>
          </a:p>
        </p:txBody>
      </p:sp>
      <p:sp>
        <p:nvSpPr>
          <p:cNvPr id="12" name="矩形 11">
            <a:extLst>
              <a:ext uri="{FF2B5EF4-FFF2-40B4-BE49-F238E27FC236}">
                <a16:creationId xmlns:a16="http://schemas.microsoft.com/office/drawing/2014/main" id="{5E04D140-70B6-7814-C1DC-97DA1C030753}"/>
              </a:ext>
            </a:extLst>
          </p:cNvPr>
          <p:cNvSpPr/>
          <p:nvPr/>
        </p:nvSpPr>
        <p:spPr>
          <a:xfrm>
            <a:off x="628650" y="3595816"/>
            <a:ext cx="6674193" cy="325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3" name="文字方塊 12">
            <a:extLst>
              <a:ext uri="{FF2B5EF4-FFF2-40B4-BE49-F238E27FC236}">
                <a16:creationId xmlns:a16="http://schemas.microsoft.com/office/drawing/2014/main" id="{12692A40-8F38-E277-4124-045CF768B8B7}"/>
              </a:ext>
            </a:extLst>
          </p:cNvPr>
          <p:cNvSpPr txBox="1"/>
          <p:nvPr/>
        </p:nvSpPr>
        <p:spPr>
          <a:xfrm>
            <a:off x="579995" y="4290198"/>
            <a:ext cx="7984009" cy="738664"/>
          </a:xfrm>
          <a:prstGeom prst="rect">
            <a:avLst/>
          </a:prstGeom>
          <a:noFill/>
        </p:spPr>
        <p:txBody>
          <a:bodyPr wrap="square" rtlCol="0">
            <a:spAutoFit/>
          </a:bodyPr>
          <a:lstStyle/>
          <a:p>
            <a:r>
              <a:rPr lang="en-US" altLang="zh-HK" sz="2400" dirty="0"/>
              <a:t>13. </a:t>
            </a:r>
            <a:r>
              <a:rPr lang="zh-HK" altLang="zh-HK" sz="2400" dirty="0"/>
              <a:t>填表</a:t>
            </a:r>
            <a:r>
              <a:rPr lang="en-US" altLang="zh-HK" sz="2400" dirty="0"/>
              <a:t>(Fill in the table)</a:t>
            </a:r>
            <a:endParaRPr lang="zh-TW" altLang="zh-HK" sz="2400" dirty="0"/>
          </a:p>
          <a:p>
            <a:endParaRPr kumimoji="1" lang="zh-HK" altLang="en-US" dirty="0"/>
          </a:p>
        </p:txBody>
      </p:sp>
      <p:graphicFrame>
        <p:nvGraphicFramePr>
          <p:cNvPr id="14" name="表格 14">
            <a:extLst>
              <a:ext uri="{FF2B5EF4-FFF2-40B4-BE49-F238E27FC236}">
                <a16:creationId xmlns:a16="http://schemas.microsoft.com/office/drawing/2014/main" id="{942B14E7-A6E1-5C95-E3FD-9E31489F4677}"/>
              </a:ext>
            </a:extLst>
          </p:cNvPr>
          <p:cNvGraphicFramePr>
            <a:graphicFrameLocks noGrp="1"/>
          </p:cNvGraphicFramePr>
          <p:nvPr>
            <p:extLst>
              <p:ext uri="{D42A27DB-BD31-4B8C-83A1-F6EECF244321}">
                <p14:modId xmlns:p14="http://schemas.microsoft.com/office/powerpoint/2010/main" val="844187967"/>
              </p:ext>
            </p:extLst>
          </p:nvPr>
        </p:nvGraphicFramePr>
        <p:xfrm>
          <a:off x="628650" y="4756654"/>
          <a:ext cx="7609743" cy="2011680"/>
        </p:xfrm>
        <a:graphic>
          <a:graphicData uri="http://schemas.openxmlformats.org/drawingml/2006/table">
            <a:tbl>
              <a:tblPr firstRow="1" bandRow="1">
                <a:tableStyleId>{5C22544A-7EE6-4342-B048-85BDC9FD1C3A}</a:tableStyleId>
              </a:tblPr>
              <a:tblGrid>
                <a:gridCol w="2288936">
                  <a:extLst>
                    <a:ext uri="{9D8B030D-6E8A-4147-A177-3AD203B41FA5}">
                      <a16:colId xmlns:a16="http://schemas.microsoft.com/office/drawing/2014/main" val="1984422772"/>
                    </a:ext>
                  </a:extLst>
                </a:gridCol>
                <a:gridCol w="2542437">
                  <a:extLst>
                    <a:ext uri="{9D8B030D-6E8A-4147-A177-3AD203B41FA5}">
                      <a16:colId xmlns:a16="http://schemas.microsoft.com/office/drawing/2014/main" val="2502889459"/>
                    </a:ext>
                  </a:extLst>
                </a:gridCol>
                <a:gridCol w="2778370">
                  <a:extLst>
                    <a:ext uri="{9D8B030D-6E8A-4147-A177-3AD203B41FA5}">
                      <a16:colId xmlns:a16="http://schemas.microsoft.com/office/drawing/2014/main" val="2534588070"/>
                    </a:ext>
                  </a:extLst>
                </a:gridCol>
              </a:tblGrid>
              <a:tr h="0">
                <a:tc>
                  <a:txBody>
                    <a:bodyPr/>
                    <a:lstStyle/>
                    <a:p>
                      <a:endParaRPr lang="zh-HK" altLang="en-US" sz="2400"/>
                    </a:p>
                  </a:txBody>
                  <a:tcPr/>
                </a:tc>
                <a:tc>
                  <a:txBody>
                    <a:bodyPr/>
                    <a:lstStyle/>
                    <a:p>
                      <a:r>
                        <a:rPr lang="zh-TW" altLang="zh-HK" sz="2400" b="1" kern="1200" dirty="0">
                          <a:solidFill>
                            <a:schemeClr val="lt1"/>
                          </a:solidFill>
                          <a:effectLst/>
                          <a:latin typeface="+mn-lt"/>
                          <a:ea typeface="+mn-ea"/>
                          <a:cs typeface="+mn-cs"/>
                        </a:rPr>
                        <a:t>明太祖改革</a:t>
                      </a:r>
                      <a:r>
                        <a:rPr lang="en-US" altLang="zh-HK" sz="2400" b="1" kern="1200" dirty="0">
                          <a:solidFill>
                            <a:schemeClr val="lt1"/>
                          </a:solidFill>
                          <a:effectLst/>
                          <a:latin typeface="+mn-lt"/>
                          <a:ea typeface="+mn-ea"/>
                          <a:cs typeface="+mn-cs"/>
                        </a:rPr>
                        <a:t>(reforms of Emperor </a:t>
                      </a:r>
                      <a:r>
                        <a:rPr lang="en-US" altLang="zh-HK" sz="2400" b="1" kern="1200" dirty="0" err="1">
                          <a:solidFill>
                            <a:schemeClr val="lt1"/>
                          </a:solidFill>
                          <a:effectLst/>
                          <a:latin typeface="+mn-lt"/>
                          <a:ea typeface="+mn-ea"/>
                          <a:cs typeface="+mn-cs"/>
                        </a:rPr>
                        <a:t>Taizu</a:t>
                      </a:r>
                      <a:r>
                        <a:rPr lang="en-US" altLang="zh-HK" sz="2400" b="1" kern="1200" dirty="0">
                          <a:solidFill>
                            <a:schemeClr val="lt1"/>
                          </a:solidFill>
                          <a:effectLst/>
                          <a:latin typeface="+mn-lt"/>
                          <a:ea typeface="+mn-ea"/>
                          <a:cs typeface="+mn-cs"/>
                        </a:rPr>
                        <a:t>))</a:t>
                      </a:r>
                      <a:r>
                        <a:rPr lang="zh-TW" altLang="zh-HK" sz="2400" dirty="0">
                          <a:effectLst/>
                        </a:rPr>
                        <a:t> </a:t>
                      </a:r>
                      <a:endParaRPr lang="zh-HK" altLang="en-US" sz="2400" dirty="0"/>
                    </a:p>
                  </a:txBody>
                  <a:tcPr/>
                </a:tc>
                <a:tc>
                  <a:txBody>
                    <a:bodyPr/>
                    <a:lstStyle/>
                    <a:p>
                      <a:r>
                        <a:rPr lang="zh-HK" altLang="zh-HK" sz="2400" b="1" kern="1200" dirty="0">
                          <a:solidFill>
                            <a:schemeClr val="lt1"/>
                          </a:solidFill>
                          <a:effectLst/>
                          <a:latin typeface="+mn-lt"/>
                          <a:ea typeface="+mn-ea"/>
                          <a:cs typeface="+mn-cs"/>
                        </a:rPr>
                        <a:t>彼得大帝改革</a:t>
                      </a:r>
                      <a:r>
                        <a:rPr lang="en-US" altLang="zh-HK" sz="2400" b="1" kern="1200" dirty="0">
                          <a:solidFill>
                            <a:schemeClr val="lt1"/>
                          </a:solidFill>
                          <a:effectLst/>
                          <a:latin typeface="+mn-lt"/>
                          <a:ea typeface="+mn-ea"/>
                          <a:cs typeface="+mn-cs"/>
                        </a:rPr>
                        <a:t>(reforms of Peter the Great)</a:t>
                      </a:r>
                      <a:r>
                        <a:rPr lang="zh-TW" altLang="zh-HK" sz="2400" dirty="0">
                          <a:effectLst/>
                        </a:rPr>
                        <a:t> </a:t>
                      </a:r>
                      <a:endParaRPr lang="zh-HK" altLang="en-US" sz="2400" dirty="0"/>
                    </a:p>
                  </a:txBody>
                  <a:tcPr/>
                </a:tc>
                <a:extLst>
                  <a:ext uri="{0D108BD9-81ED-4DB2-BD59-A6C34878D82A}">
                    <a16:rowId xmlns:a16="http://schemas.microsoft.com/office/drawing/2014/main" val="2716714153"/>
                  </a:ext>
                </a:extLst>
              </a:tr>
              <a:tr h="370840">
                <a:tc>
                  <a:txBody>
                    <a:bodyPr/>
                    <a:lstStyle/>
                    <a:p>
                      <a:r>
                        <a:rPr lang="zh-HK" altLang="zh-HK" sz="2400" kern="1200" dirty="0">
                          <a:solidFill>
                            <a:schemeClr val="dk1"/>
                          </a:solidFill>
                          <a:effectLst/>
                          <a:latin typeface="+mn-lt"/>
                          <a:ea typeface="+mn-ea"/>
                          <a:cs typeface="+mn-cs"/>
                        </a:rPr>
                        <a:t>針對的對象</a:t>
                      </a:r>
                      <a:r>
                        <a:rPr lang="en-US" altLang="zh-HK" sz="2400" kern="1200" dirty="0">
                          <a:solidFill>
                            <a:schemeClr val="dk1"/>
                          </a:solidFill>
                          <a:effectLst/>
                          <a:latin typeface="+mn-lt"/>
                          <a:ea typeface="+mn-ea"/>
                          <a:cs typeface="+mn-cs"/>
                        </a:rPr>
                        <a:t>(targeted person)</a:t>
                      </a:r>
                      <a:r>
                        <a:rPr lang="zh-TW" altLang="zh-HK" sz="2400" dirty="0">
                          <a:effectLst/>
                        </a:rPr>
                        <a:t> </a:t>
                      </a:r>
                      <a:endParaRPr lang="zh-HK" altLang="en-US" sz="2400" dirty="0"/>
                    </a:p>
                  </a:txBody>
                  <a:tcPr/>
                </a:tc>
                <a:tc>
                  <a:txBody>
                    <a:bodyPr/>
                    <a:lstStyle/>
                    <a:p>
                      <a:endParaRPr lang="zh-HK" altLang="en-US" sz="2400" dirty="0"/>
                    </a:p>
                  </a:txBody>
                  <a:tcPr/>
                </a:tc>
                <a:tc>
                  <a:txBody>
                    <a:bodyPr/>
                    <a:lstStyle/>
                    <a:p>
                      <a:endParaRPr lang="zh-HK" altLang="en-US" sz="2400" dirty="0"/>
                    </a:p>
                  </a:txBody>
                  <a:tcPr/>
                </a:tc>
                <a:extLst>
                  <a:ext uri="{0D108BD9-81ED-4DB2-BD59-A6C34878D82A}">
                    <a16:rowId xmlns:a16="http://schemas.microsoft.com/office/drawing/2014/main" val="658962053"/>
                  </a:ext>
                </a:extLst>
              </a:tr>
            </a:tbl>
          </a:graphicData>
        </a:graphic>
      </p:graphicFrame>
      <p:sp>
        <p:nvSpPr>
          <p:cNvPr id="16" name="文字方塊 15">
            <a:extLst>
              <a:ext uri="{FF2B5EF4-FFF2-40B4-BE49-F238E27FC236}">
                <a16:creationId xmlns:a16="http://schemas.microsoft.com/office/drawing/2014/main" id="{5A5B87B4-2F5B-A44F-F533-77BE171ED318}"/>
              </a:ext>
            </a:extLst>
          </p:cNvPr>
          <p:cNvSpPr txBox="1"/>
          <p:nvPr/>
        </p:nvSpPr>
        <p:spPr>
          <a:xfrm>
            <a:off x="3303437" y="6048931"/>
            <a:ext cx="2311485" cy="461665"/>
          </a:xfrm>
          <a:prstGeom prst="rect">
            <a:avLst/>
          </a:prstGeom>
          <a:noFill/>
        </p:spPr>
        <p:txBody>
          <a:bodyPr wrap="square" rtlCol="0">
            <a:spAutoFit/>
          </a:bodyPr>
          <a:lstStyle/>
          <a:p>
            <a:r>
              <a:rPr lang="zh-HK" altLang="zh-HK" sz="2400" dirty="0">
                <a:solidFill>
                  <a:srgbClr val="FF0000"/>
                </a:solidFill>
              </a:rPr>
              <a:t>大臣</a:t>
            </a:r>
            <a:r>
              <a:rPr lang="en-US" altLang="zh-HK" sz="2400" dirty="0">
                <a:solidFill>
                  <a:srgbClr val="FF0000"/>
                </a:solidFill>
              </a:rPr>
              <a:t>(officials)</a:t>
            </a:r>
            <a:r>
              <a:rPr lang="zh-TW" altLang="zh-HK" sz="2400" dirty="0">
                <a:solidFill>
                  <a:srgbClr val="FF0000"/>
                </a:solidFill>
              </a:rPr>
              <a:t> </a:t>
            </a:r>
            <a:endParaRPr kumimoji="1" lang="zh-HK" altLang="en-US" sz="2400" dirty="0">
              <a:solidFill>
                <a:srgbClr val="FF0000"/>
              </a:solidFill>
            </a:endParaRPr>
          </a:p>
        </p:txBody>
      </p:sp>
      <p:sp>
        <p:nvSpPr>
          <p:cNvPr id="17" name="文字方塊 16">
            <a:extLst>
              <a:ext uri="{FF2B5EF4-FFF2-40B4-BE49-F238E27FC236}">
                <a16:creationId xmlns:a16="http://schemas.microsoft.com/office/drawing/2014/main" id="{E009B494-E61B-C9F5-A3C1-76FF9BA84177}"/>
              </a:ext>
            </a:extLst>
          </p:cNvPr>
          <p:cNvSpPr txBox="1"/>
          <p:nvPr/>
        </p:nvSpPr>
        <p:spPr>
          <a:xfrm>
            <a:off x="5819153" y="6048930"/>
            <a:ext cx="2087520" cy="461665"/>
          </a:xfrm>
          <a:prstGeom prst="rect">
            <a:avLst/>
          </a:prstGeom>
          <a:noFill/>
        </p:spPr>
        <p:txBody>
          <a:bodyPr wrap="square" rtlCol="0">
            <a:spAutoFit/>
          </a:bodyPr>
          <a:lstStyle/>
          <a:p>
            <a:r>
              <a:rPr lang="zh-HK" altLang="zh-HK" sz="2400" dirty="0">
                <a:solidFill>
                  <a:srgbClr val="FF0000"/>
                </a:solidFill>
              </a:rPr>
              <a:t>貴族</a:t>
            </a:r>
            <a:r>
              <a:rPr lang="en-US" altLang="zh-HK" sz="2400" dirty="0">
                <a:solidFill>
                  <a:srgbClr val="FF0000"/>
                </a:solidFill>
              </a:rPr>
              <a:t>(nobilities)</a:t>
            </a:r>
            <a:r>
              <a:rPr lang="zh-TW" altLang="zh-HK" sz="2400" dirty="0">
                <a:solidFill>
                  <a:srgbClr val="FF0000"/>
                </a:solidFill>
              </a:rPr>
              <a:t> </a:t>
            </a:r>
            <a:endParaRPr kumimoji="1" lang="zh-HK" altLang="en-US" sz="2400" dirty="0">
              <a:solidFill>
                <a:srgbClr val="FF0000"/>
              </a:solidFill>
            </a:endParaRPr>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18</a:t>
            </a:fld>
            <a:endParaRPr kumimoji="1" lang="zh-HK" altLang="en-US"/>
          </a:p>
        </p:txBody>
      </p:sp>
    </p:spTree>
    <p:extLst>
      <p:ext uri="{BB962C8B-B14F-4D97-AF65-F5344CB8AC3E}">
        <p14:creationId xmlns:p14="http://schemas.microsoft.com/office/powerpoint/2010/main" val="3150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34C9F3-D3F1-FB67-0F74-C63498E8BA1F}"/>
              </a:ext>
            </a:extLst>
          </p:cNvPr>
          <p:cNvSpPr>
            <a:spLocks noGrp="1"/>
          </p:cNvSpPr>
          <p:nvPr>
            <p:ph type="title"/>
          </p:nvPr>
        </p:nvSpPr>
        <p:spPr/>
        <p:txBody>
          <a:bodyPr>
            <a:noAutofit/>
          </a:bodyPr>
          <a:lstStyle/>
          <a:p>
            <a:r>
              <a:rPr lang="zh-TW" altLang="zh-HK" sz="3200" b="1" dirty="0"/>
              <a:t>資料</a:t>
            </a:r>
            <a:r>
              <a:rPr lang="zh-HK" altLang="zh-HK" sz="3200" b="1" dirty="0"/>
              <a:t>八</a:t>
            </a:r>
            <a:r>
              <a:rPr lang="zh-TW" altLang="zh-HK" sz="3200" b="1" dirty="0"/>
              <a:t>：明太祖的日常工作</a:t>
            </a:r>
            <a:r>
              <a:rPr lang="en-US" altLang="zh-HK" sz="3200" b="1" dirty="0"/>
              <a:t>(Source H: Daily work of Emperor </a:t>
            </a:r>
            <a:r>
              <a:rPr lang="en-US" altLang="zh-HK" sz="3200" b="1" dirty="0" err="1"/>
              <a:t>Taizu</a:t>
            </a:r>
            <a:r>
              <a:rPr lang="en-US" altLang="zh-HK" sz="3200" b="1" dirty="0"/>
              <a:t> of the Ming Dynasty)</a:t>
            </a:r>
            <a:endParaRPr kumimoji="1" lang="zh-HK" altLang="en-US" sz="3200" dirty="0"/>
          </a:p>
        </p:txBody>
      </p:sp>
      <p:graphicFrame>
        <p:nvGraphicFramePr>
          <p:cNvPr id="4" name="內容版面配置區 3">
            <a:extLst>
              <a:ext uri="{FF2B5EF4-FFF2-40B4-BE49-F238E27FC236}">
                <a16:creationId xmlns:a16="http://schemas.microsoft.com/office/drawing/2014/main" id="{98E7A180-2D92-1BDD-D89D-7A0415B4946E}"/>
              </a:ext>
            </a:extLst>
          </p:cNvPr>
          <p:cNvGraphicFramePr>
            <a:graphicFrameLocks noGrp="1"/>
          </p:cNvGraphicFramePr>
          <p:nvPr>
            <p:ph idx="1"/>
            <p:extLst>
              <p:ext uri="{D42A27DB-BD31-4B8C-83A1-F6EECF244321}">
                <p14:modId xmlns:p14="http://schemas.microsoft.com/office/powerpoint/2010/main" val="3755289763"/>
              </p:ext>
            </p:extLst>
          </p:nvPr>
        </p:nvGraphicFramePr>
        <p:xfrm>
          <a:off x="628650" y="1599627"/>
          <a:ext cx="7886700" cy="2284543"/>
        </p:xfrm>
        <a:graphic>
          <a:graphicData uri="http://schemas.openxmlformats.org/drawingml/2006/table">
            <a:tbl>
              <a:tblPr firstRow="1" firstCol="1" bandRow="1">
                <a:tableStyleId>{5C22544A-7EE6-4342-B048-85BDC9FD1C3A}</a:tableStyleId>
              </a:tblPr>
              <a:tblGrid>
                <a:gridCol w="3685512">
                  <a:extLst>
                    <a:ext uri="{9D8B030D-6E8A-4147-A177-3AD203B41FA5}">
                      <a16:colId xmlns:a16="http://schemas.microsoft.com/office/drawing/2014/main" val="3507143537"/>
                    </a:ext>
                  </a:extLst>
                </a:gridCol>
                <a:gridCol w="4201188">
                  <a:extLst>
                    <a:ext uri="{9D8B030D-6E8A-4147-A177-3AD203B41FA5}">
                      <a16:colId xmlns:a16="http://schemas.microsoft.com/office/drawing/2014/main" val="930408571"/>
                    </a:ext>
                  </a:extLst>
                </a:gridCol>
              </a:tblGrid>
              <a:tr h="1172231">
                <a:tc>
                  <a:txBody>
                    <a:bodyPr/>
                    <a:lstStyle/>
                    <a:p>
                      <a:pPr marL="304800"/>
                      <a:r>
                        <a:rPr lang="zh-HK" sz="1800" b="0" kern="100" dirty="0">
                          <a:solidFill>
                            <a:schemeClr val="tx1"/>
                          </a:solidFill>
                          <a:effectLst/>
                        </a:rPr>
                        <a:t>日期</a:t>
                      </a:r>
                      <a:r>
                        <a:rPr lang="en-US" sz="1800" b="0" kern="100" dirty="0">
                          <a:solidFill>
                            <a:schemeClr val="tx1"/>
                          </a:solidFill>
                          <a:effectLst/>
                        </a:rPr>
                        <a:t>(Date)</a:t>
                      </a:r>
                      <a:endParaRPr lang="zh-TW" sz="18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304800"/>
                      <a:r>
                        <a:rPr lang="zh-HK" sz="1800" b="0" kern="100" dirty="0">
                          <a:solidFill>
                            <a:schemeClr val="tx1"/>
                          </a:solidFill>
                          <a:effectLst/>
                        </a:rPr>
                        <a:t>洪武</a:t>
                      </a:r>
                      <a:r>
                        <a:rPr lang="en-US" sz="1800" b="0" kern="100" dirty="0">
                          <a:solidFill>
                            <a:schemeClr val="tx1"/>
                          </a:solidFill>
                          <a:effectLst/>
                        </a:rPr>
                        <a:t>17</a:t>
                      </a:r>
                      <a:r>
                        <a:rPr lang="zh-HK" sz="1800" b="0" kern="100" dirty="0">
                          <a:solidFill>
                            <a:schemeClr val="tx1"/>
                          </a:solidFill>
                          <a:effectLst/>
                        </a:rPr>
                        <a:t>年（</a:t>
                      </a:r>
                      <a:r>
                        <a:rPr lang="en-US" sz="1800" b="0" kern="100" dirty="0">
                          <a:solidFill>
                            <a:schemeClr val="tx1"/>
                          </a:solidFill>
                          <a:effectLst/>
                        </a:rPr>
                        <a:t>1384</a:t>
                      </a:r>
                      <a:r>
                        <a:rPr lang="zh-HK" sz="1800" b="0" kern="100" dirty="0">
                          <a:solidFill>
                            <a:schemeClr val="tx1"/>
                          </a:solidFill>
                          <a:effectLst/>
                        </a:rPr>
                        <a:t>年）</a:t>
                      </a:r>
                      <a:r>
                        <a:rPr lang="en-US" sz="1800" b="0" kern="100" dirty="0">
                          <a:solidFill>
                            <a:schemeClr val="tx1"/>
                          </a:solidFill>
                          <a:effectLst/>
                        </a:rPr>
                        <a:t>9</a:t>
                      </a:r>
                      <a:r>
                        <a:rPr lang="zh-HK" sz="1800" b="0" kern="100" dirty="0">
                          <a:solidFill>
                            <a:schemeClr val="tx1"/>
                          </a:solidFill>
                          <a:effectLst/>
                        </a:rPr>
                        <a:t>月</a:t>
                      </a:r>
                      <a:r>
                        <a:rPr lang="en-US" sz="1800" b="0" kern="100" dirty="0">
                          <a:solidFill>
                            <a:schemeClr val="tx1"/>
                          </a:solidFill>
                          <a:effectLst/>
                        </a:rPr>
                        <a:t>14</a:t>
                      </a:r>
                      <a:r>
                        <a:rPr lang="zh-HK" sz="1800" b="0" kern="100" dirty="0">
                          <a:solidFill>
                            <a:schemeClr val="tx1"/>
                          </a:solidFill>
                          <a:effectLst/>
                        </a:rPr>
                        <a:t>日</a:t>
                      </a:r>
                      <a:r>
                        <a:rPr lang="en-US" sz="1800" b="0" kern="100" dirty="0">
                          <a:solidFill>
                            <a:schemeClr val="tx1"/>
                          </a:solidFill>
                          <a:effectLst/>
                        </a:rPr>
                        <a:t>- 21</a:t>
                      </a:r>
                      <a:r>
                        <a:rPr lang="zh-HK" sz="1800" b="0" kern="100" dirty="0">
                          <a:solidFill>
                            <a:schemeClr val="tx1"/>
                          </a:solidFill>
                          <a:effectLst/>
                        </a:rPr>
                        <a:t>日</a:t>
                      </a:r>
                      <a:r>
                        <a:rPr lang="en-US" sz="1800" b="0" kern="100" spc="40" dirty="0">
                          <a:solidFill>
                            <a:schemeClr val="tx1"/>
                          </a:solidFill>
                          <a:effectLst/>
                        </a:rPr>
                        <a:t>(</a:t>
                      </a:r>
                      <a:r>
                        <a:rPr lang="en-US" sz="1800" b="0" kern="100" dirty="0">
                          <a:solidFill>
                            <a:schemeClr val="tx1"/>
                          </a:solidFill>
                          <a:effectLst/>
                        </a:rPr>
                        <a:t>During the 17</a:t>
                      </a:r>
                      <a:r>
                        <a:rPr lang="en-US" sz="1800" b="0" kern="100" baseline="30000" dirty="0">
                          <a:solidFill>
                            <a:schemeClr val="tx1"/>
                          </a:solidFill>
                          <a:effectLst/>
                        </a:rPr>
                        <a:t>th</a:t>
                      </a:r>
                      <a:r>
                        <a:rPr lang="en-US" sz="1800" b="0" kern="100" dirty="0">
                          <a:solidFill>
                            <a:schemeClr val="tx1"/>
                          </a:solidFill>
                          <a:effectLst/>
                        </a:rPr>
                        <a:t> year of the reign of Hongwu, 14 – 21 September, 1384)</a:t>
                      </a:r>
                      <a:endParaRPr lang="zh-TW" sz="18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03981331"/>
                  </a:ext>
                </a:extLst>
              </a:tr>
              <a:tr h="563672">
                <a:tc>
                  <a:txBody>
                    <a:bodyPr/>
                    <a:lstStyle/>
                    <a:p>
                      <a:pPr marL="304800"/>
                      <a:r>
                        <a:rPr lang="zh-HK" sz="1800" b="0" kern="100" dirty="0">
                          <a:solidFill>
                            <a:schemeClr val="tx1"/>
                          </a:solidFill>
                          <a:effectLst/>
                        </a:rPr>
                        <a:t>處理文件數目</a:t>
                      </a:r>
                      <a:r>
                        <a:rPr lang="en-US" sz="1800" b="0" kern="100" dirty="0">
                          <a:solidFill>
                            <a:schemeClr val="tx1"/>
                          </a:solidFill>
                          <a:effectLst/>
                        </a:rPr>
                        <a:t>(no. of documents handled) </a:t>
                      </a:r>
                      <a:endParaRPr lang="zh-TW" sz="18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304800" algn="ctr"/>
                      <a:r>
                        <a:rPr lang="en-US" sz="1800" kern="100" dirty="0">
                          <a:effectLst/>
                        </a:rPr>
                        <a:t>1660</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1027664"/>
                  </a:ext>
                </a:extLst>
              </a:tr>
              <a:tr h="0">
                <a:tc>
                  <a:txBody>
                    <a:bodyPr/>
                    <a:lstStyle/>
                    <a:p>
                      <a:pPr marL="304800"/>
                      <a:r>
                        <a:rPr lang="zh-HK" sz="1800" b="0" kern="100" dirty="0">
                          <a:solidFill>
                            <a:schemeClr val="tx1"/>
                          </a:solidFill>
                          <a:effectLst/>
                        </a:rPr>
                        <a:t>處理事情數目</a:t>
                      </a:r>
                      <a:r>
                        <a:rPr lang="en-US" sz="1800" b="0" kern="100" spc="40" dirty="0">
                          <a:solidFill>
                            <a:schemeClr val="tx1"/>
                          </a:solidFill>
                          <a:effectLst/>
                        </a:rPr>
                        <a:t>(</a:t>
                      </a:r>
                      <a:r>
                        <a:rPr lang="en-US" sz="1800" b="0" kern="100" dirty="0">
                          <a:solidFill>
                            <a:schemeClr val="tx1"/>
                          </a:solidFill>
                          <a:effectLst/>
                        </a:rPr>
                        <a:t>no. of cases handled) </a:t>
                      </a:r>
                      <a:endParaRPr lang="zh-TW" sz="18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04800" algn="ctr"/>
                      <a:r>
                        <a:rPr lang="en-US" sz="1800" kern="100" dirty="0">
                          <a:effectLst/>
                        </a:rPr>
                        <a:t>3291</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4696920"/>
                  </a:ext>
                </a:extLst>
              </a:tr>
            </a:tbl>
          </a:graphicData>
        </a:graphic>
      </p:graphicFrame>
      <p:sp>
        <p:nvSpPr>
          <p:cNvPr id="3" name="文字方塊 2">
            <a:extLst>
              <a:ext uri="{FF2B5EF4-FFF2-40B4-BE49-F238E27FC236}">
                <a16:creationId xmlns:a16="http://schemas.microsoft.com/office/drawing/2014/main" id="{E0DE7C69-954E-6FF9-01BB-034C45F9DB89}"/>
              </a:ext>
            </a:extLst>
          </p:cNvPr>
          <p:cNvSpPr txBox="1"/>
          <p:nvPr/>
        </p:nvSpPr>
        <p:spPr>
          <a:xfrm>
            <a:off x="628650" y="4058245"/>
            <a:ext cx="7886700" cy="1477328"/>
          </a:xfrm>
          <a:prstGeom prst="rect">
            <a:avLst/>
          </a:prstGeom>
          <a:noFill/>
        </p:spPr>
        <p:txBody>
          <a:bodyPr wrap="square" rtlCol="0">
            <a:spAutoFit/>
          </a:bodyPr>
          <a:lstStyle/>
          <a:p>
            <a:r>
              <a:rPr lang="zh-HK" altLang="zh-HK" dirty="0"/>
              <a:t>根據資料八，回答以下問題。</a:t>
            </a:r>
            <a:r>
              <a:rPr lang="en-US" altLang="zh-HK" dirty="0"/>
              <a:t>(Study Source H, and answer the questions.)</a:t>
            </a:r>
            <a:endParaRPr lang="zh-TW" altLang="zh-HK" dirty="0"/>
          </a:p>
          <a:p>
            <a:r>
              <a:rPr lang="en-US" altLang="zh-HK" dirty="0"/>
              <a:t>14.</a:t>
            </a:r>
            <a:r>
              <a:rPr lang="zh-HK" altLang="zh-HK" dirty="0"/>
              <a:t>明太祖平均每日要閱讀多少份文件及要處理多少件事情﹖</a:t>
            </a:r>
            <a:r>
              <a:rPr lang="en-US" altLang="zh-HK" dirty="0"/>
              <a:t>(How many documents and cases did Emperor </a:t>
            </a:r>
            <a:r>
              <a:rPr lang="en-US" altLang="zh-HK" dirty="0" err="1"/>
              <a:t>Taizu</a:t>
            </a:r>
            <a:r>
              <a:rPr lang="en-US" altLang="zh-HK" dirty="0"/>
              <a:t> of the Ming Dynasty read and deal with each day in average?)</a:t>
            </a:r>
            <a:endParaRPr lang="zh-TW" altLang="zh-HK" dirty="0"/>
          </a:p>
          <a:p>
            <a:endParaRPr kumimoji="1" lang="zh-HK" altLang="en-US" dirty="0"/>
          </a:p>
        </p:txBody>
      </p:sp>
      <p:graphicFrame>
        <p:nvGraphicFramePr>
          <p:cNvPr id="5" name="表格 4">
            <a:extLst>
              <a:ext uri="{FF2B5EF4-FFF2-40B4-BE49-F238E27FC236}">
                <a16:creationId xmlns:a16="http://schemas.microsoft.com/office/drawing/2014/main" id="{C579D29D-6662-8763-DA99-1501875C36E3}"/>
              </a:ext>
            </a:extLst>
          </p:cNvPr>
          <p:cNvGraphicFramePr>
            <a:graphicFrameLocks noGrp="1"/>
          </p:cNvGraphicFramePr>
          <p:nvPr>
            <p:extLst>
              <p:ext uri="{D42A27DB-BD31-4B8C-83A1-F6EECF244321}">
                <p14:modId xmlns:p14="http://schemas.microsoft.com/office/powerpoint/2010/main" val="2797920892"/>
              </p:ext>
            </p:extLst>
          </p:nvPr>
        </p:nvGraphicFramePr>
        <p:xfrm>
          <a:off x="628650" y="5407998"/>
          <a:ext cx="7886700" cy="1010920"/>
        </p:xfrm>
        <a:graphic>
          <a:graphicData uri="http://schemas.openxmlformats.org/drawingml/2006/table">
            <a:tbl>
              <a:tblPr firstRow="1" bandRow="1">
                <a:tableStyleId>{5C22544A-7EE6-4342-B048-85BDC9FD1C3A}</a:tableStyleId>
              </a:tblPr>
              <a:tblGrid>
                <a:gridCol w="3893923">
                  <a:extLst>
                    <a:ext uri="{9D8B030D-6E8A-4147-A177-3AD203B41FA5}">
                      <a16:colId xmlns:a16="http://schemas.microsoft.com/office/drawing/2014/main" val="134473076"/>
                    </a:ext>
                  </a:extLst>
                </a:gridCol>
                <a:gridCol w="3992777">
                  <a:extLst>
                    <a:ext uri="{9D8B030D-6E8A-4147-A177-3AD203B41FA5}">
                      <a16:colId xmlns:a16="http://schemas.microsoft.com/office/drawing/2014/main" val="1852012219"/>
                    </a:ext>
                  </a:extLst>
                </a:gridCol>
              </a:tblGrid>
              <a:tr h="370840">
                <a:tc>
                  <a:txBody>
                    <a:bodyPr/>
                    <a:lstStyle/>
                    <a:p>
                      <a:r>
                        <a:rPr lang="zh-HK" altLang="zh-HK" sz="1800" b="0" kern="1200" dirty="0">
                          <a:solidFill>
                            <a:schemeClr val="tx1"/>
                          </a:solidFill>
                          <a:effectLst/>
                          <a:latin typeface="+mn-lt"/>
                          <a:ea typeface="+mn-ea"/>
                          <a:cs typeface="+mn-cs"/>
                        </a:rPr>
                        <a:t>處理文件數目</a:t>
                      </a:r>
                      <a:r>
                        <a:rPr lang="en-US" altLang="zh-HK" sz="1800" b="0" kern="1200" dirty="0">
                          <a:solidFill>
                            <a:schemeClr val="tx1"/>
                          </a:solidFill>
                          <a:effectLst/>
                          <a:latin typeface="+mn-lt"/>
                          <a:ea typeface="+mn-ea"/>
                          <a:cs typeface="+mn-cs"/>
                        </a:rPr>
                        <a:t>(no. of documents handled)</a:t>
                      </a:r>
                      <a:r>
                        <a:rPr lang="zh-TW" altLang="zh-HK" b="0" dirty="0">
                          <a:solidFill>
                            <a:schemeClr val="tx1"/>
                          </a:solidFill>
                          <a:effectLst/>
                        </a:rPr>
                        <a:t> </a:t>
                      </a:r>
                      <a:endParaRPr lang="zh-HK" altLang="en-US" b="0" dirty="0">
                        <a:solidFill>
                          <a:schemeClr val="tx1"/>
                        </a:solidFill>
                      </a:endParaRPr>
                    </a:p>
                  </a:txBody>
                  <a:tcPr>
                    <a:solidFill>
                      <a:schemeClr val="accent1">
                        <a:lumMod val="40000"/>
                        <a:lumOff val="60000"/>
                      </a:schemeClr>
                    </a:solidFill>
                  </a:tcPr>
                </a:tc>
                <a:tc>
                  <a:txBody>
                    <a:bodyPr/>
                    <a:lstStyle/>
                    <a:p>
                      <a:endParaRPr lang="zh-HK" altLang="en-US"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930560229"/>
                  </a:ext>
                </a:extLst>
              </a:tr>
              <a:tr h="370840">
                <a:tc>
                  <a:txBody>
                    <a:bodyPr/>
                    <a:lstStyle/>
                    <a:p>
                      <a:r>
                        <a:rPr lang="zh-HK" altLang="zh-HK" sz="1800" kern="1200" dirty="0">
                          <a:solidFill>
                            <a:schemeClr val="dk1"/>
                          </a:solidFill>
                          <a:effectLst/>
                          <a:latin typeface="+mn-lt"/>
                          <a:ea typeface="+mn-ea"/>
                          <a:cs typeface="+mn-cs"/>
                        </a:rPr>
                        <a:t>處理事情數目</a:t>
                      </a:r>
                      <a:r>
                        <a:rPr lang="en-US" altLang="zh-HK" sz="1800" kern="1200" dirty="0">
                          <a:solidFill>
                            <a:schemeClr val="dk1"/>
                          </a:solidFill>
                          <a:effectLst/>
                          <a:latin typeface="+mn-lt"/>
                          <a:ea typeface="+mn-ea"/>
                          <a:cs typeface="+mn-cs"/>
                        </a:rPr>
                        <a:t>(no. of cases handled)</a:t>
                      </a:r>
                      <a:r>
                        <a:rPr lang="zh-TW" altLang="zh-HK" dirty="0">
                          <a:effectLst/>
                        </a:rPr>
                        <a:t> </a:t>
                      </a:r>
                      <a:endParaRPr lang="zh-HK" altLang="en-US" dirty="0"/>
                    </a:p>
                  </a:txBody>
                  <a:tcPr/>
                </a:tc>
                <a:tc>
                  <a:txBody>
                    <a:bodyPr/>
                    <a:lstStyle/>
                    <a:p>
                      <a:endParaRPr lang="zh-HK" altLang="en-US" dirty="0"/>
                    </a:p>
                  </a:txBody>
                  <a:tcPr/>
                </a:tc>
                <a:extLst>
                  <a:ext uri="{0D108BD9-81ED-4DB2-BD59-A6C34878D82A}">
                    <a16:rowId xmlns:a16="http://schemas.microsoft.com/office/drawing/2014/main" val="3450260916"/>
                  </a:ext>
                </a:extLst>
              </a:tr>
            </a:tbl>
          </a:graphicData>
        </a:graphic>
      </p:graphicFrame>
      <p:sp>
        <p:nvSpPr>
          <p:cNvPr id="7" name="文字方塊 6">
            <a:extLst>
              <a:ext uri="{FF2B5EF4-FFF2-40B4-BE49-F238E27FC236}">
                <a16:creationId xmlns:a16="http://schemas.microsoft.com/office/drawing/2014/main" id="{9E3C5963-B9E4-3F29-1EE9-E5C01F4A698D}"/>
              </a:ext>
            </a:extLst>
          </p:cNvPr>
          <p:cNvSpPr txBox="1"/>
          <p:nvPr/>
        </p:nvSpPr>
        <p:spPr>
          <a:xfrm>
            <a:off x="5548957" y="5585138"/>
            <a:ext cx="2804983" cy="369332"/>
          </a:xfrm>
          <a:prstGeom prst="rect">
            <a:avLst/>
          </a:prstGeom>
          <a:noFill/>
        </p:spPr>
        <p:txBody>
          <a:bodyPr wrap="square" rtlCol="0">
            <a:spAutoFit/>
          </a:bodyPr>
          <a:lstStyle/>
          <a:p>
            <a:r>
              <a:rPr lang="zh-HK" altLang="zh-HK" dirty="0">
                <a:solidFill>
                  <a:srgbClr val="FF0000"/>
                </a:solidFill>
              </a:rPr>
              <a:t>約</a:t>
            </a:r>
            <a:r>
              <a:rPr lang="en-US" altLang="zh-HK" dirty="0">
                <a:solidFill>
                  <a:srgbClr val="FF0000"/>
                </a:solidFill>
              </a:rPr>
              <a:t>208</a:t>
            </a:r>
            <a:r>
              <a:rPr lang="zh-HK" altLang="zh-HK" dirty="0">
                <a:solidFill>
                  <a:srgbClr val="FF0000"/>
                </a:solidFill>
              </a:rPr>
              <a:t>件</a:t>
            </a:r>
            <a:r>
              <a:rPr lang="en-US" altLang="zh-HK" dirty="0">
                <a:solidFill>
                  <a:srgbClr val="FF0000"/>
                </a:solidFill>
              </a:rPr>
              <a:t>(about 208)</a:t>
            </a:r>
            <a:r>
              <a:rPr lang="zh-TW" altLang="zh-HK" dirty="0">
                <a:solidFill>
                  <a:srgbClr val="FF0000"/>
                </a:solidFill>
              </a:rPr>
              <a:t> </a:t>
            </a:r>
            <a:endParaRPr kumimoji="1" lang="zh-HK" altLang="en-US" dirty="0">
              <a:solidFill>
                <a:srgbClr val="FF0000"/>
              </a:solidFill>
            </a:endParaRPr>
          </a:p>
        </p:txBody>
      </p:sp>
      <p:sp>
        <p:nvSpPr>
          <p:cNvPr id="8" name="文字方塊 7">
            <a:extLst>
              <a:ext uri="{FF2B5EF4-FFF2-40B4-BE49-F238E27FC236}">
                <a16:creationId xmlns:a16="http://schemas.microsoft.com/office/drawing/2014/main" id="{F066BC65-293A-6E22-9379-6291D01EEE9C}"/>
              </a:ext>
            </a:extLst>
          </p:cNvPr>
          <p:cNvSpPr txBox="1"/>
          <p:nvPr/>
        </p:nvSpPr>
        <p:spPr>
          <a:xfrm>
            <a:off x="5548957" y="6049586"/>
            <a:ext cx="2063578" cy="369332"/>
          </a:xfrm>
          <a:prstGeom prst="rect">
            <a:avLst/>
          </a:prstGeom>
          <a:noFill/>
        </p:spPr>
        <p:txBody>
          <a:bodyPr wrap="square" rtlCol="0">
            <a:spAutoFit/>
          </a:bodyPr>
          <a:lstStyle/>
          <a:p>
            <a:r>
              <a:rPr lang="zh-HK" altLang="zh-HK" dirty="0">
                <a:solidFill>
                  <a:srgbClr val="FF0000"/>
                </a:solidFill>
              </a:rPr>
              <a:t>約</a:t>
            </a:r>
            <a:r>
              <a:rPr lang="en-US" altLang="zh-HK" dirty="0">
                <a:solidFill>
                  <a:srgbClr val="FF0000"/>
                </a:solidFill>
              </a:rPr>
              <a:t>411</a:t>
            </a:r>
            <a:r>
              <a:rPr lang="zh-HK" altLang="zh-HK" dirty="0">
                <a:solidFill>
                  <a:srgbClr val="FF0000"/>
                </a:solidFill>
              </a:rPr>
              <a:t>件</a:t>
            </a:r>
            <a:r>
              <a:rPr lang="en-US" altLang="zh-HK" dirty="0">
                <a:solidFill>
                  <a:srgbClr val="FF0000"/>
                </a:solidFill>
              </a:rPr>
              <a:t>(about 411)</a:t>
            </a:r>
            <a:r>
              <a:rPr lang="zh-TW" altLang="zh-HK" dirty="0">
                <a:solidFill>
                  <a:srgbClr val="FF0000"/>
                </a:solidFill>
              </a:rPr>
              <a:t> </a:t>
            </a:r>
            <a:endParaRPr kumimoji="1" lang="zh-HK" altLang="en-US" dirty="0">
              <a:solidFill>
                <a:srgbClr val="FF0000"/>
              </a:solidFill>
            </a:endParaRPr>
          </a:p>
        </p:txBody>
      </p:sp>
      <p:sp>
        <p:nvSpPr>
          <p:cNvPr id="6" name="Slide Number Placeholder 5"/>
          <p:cNvSpPr>
            <a:spLocks noGrp="1"/>
          </p:cNvSpPr>
          <p:nvPr>
            <p:ph type="sldNum" sz="quarter" idx="12"/>
          </p:nvPr>
        </p:nvSpPr>
        <p:spPr/>
        <p:txBody>
          <a:bodyPr/>
          <a:lstStyle/>
          <a:p>
            <a:fld id="{A99B2CC0-CCC1-BD4F-AF78-157B4955DBB7}" type="slidenum">
              <a:rPr kumimoji="1" lang="zh-HK" altLang="en-US" smtClean="0"/>
              <a:t>19</a:t>
            </a:fld>
            <a:endParaRPr kumimoji="1" lang="zh-HK" altLang="en-US"/>
          </a:p>
        </p:txBody>
      </p:sp>
    </p:spTree>
    <p:extLst>
      <p:ext uri="{BB962C8B-B14F-4D97-AF65-F5344CB8AC3E}">
        <p14:creationId xmlns:p14="http://schemas.microsoft.com/office/powerpoint/2010/main" val="36790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44259F-DCAA-3040-905C-2DA8521DCEC3}"/>
              </a:ext>
            </a:extLst>
          </p:cNvPr>
          <p:cNvSpPr>
            <a:spLocks noGrp="1"/>
          </p:cNvSpPr>
          <p:nvPr>
            <p:ph type="title"/>
          </p:nvPr>
        </p:nvSpPr>
        <p:spPr/>
        <p:txBody>
          <a:bodyPr>
            <a:normAutofit/>
          </a:bodyPr>
          <a:lstStyle/>
          <a:p>
            <a:r>
              <a:rPr lang="zh-HK" altLang="zh-HK" sz="3600" dirty="0">
                <a:latin typeface="+mj-ea"/>
              </a:rPr>
              <a:t>本節關鍵詞</a:t>
            </a:r>
            <a:r>
              <a:rPr lang="en-US" altLang="zh-HK" sz="3600" dirty="0">
                <a:latin typeface="+mj-ea"/>
              </a:rPr>
              <a:t>(Key Terms)</a:t>
            </a:r>
            <a:endParaRPr kumimoji="1" lang="zh-HK" altLang="en-US" sz="3600" dirty="0">
              <a:latin typeface="+mj-ea"/>
            </a:endParaRPr>
          </a:p>
        </p:txBody>
      </p:sp>
      <p:graphicFrame>
        <p:nvGraphicFramePr>
          <p:cNvPr id="4" name="表格 4">
            <a:extLst>
              <a:ext uri="{FF2B5EF4-FFF2-40B4-BE49-F238E27FC236}">
                <a16:creationId xmlns:a16="http://schemas.microsoft.com/office/drawing/2014/main" id="{6F71F3E0-0674-F43A-0732-FA6B4BAB5E42}"/>
              </a:ext>
            </a:extLst>
          </p:cNvPr>
          <p:cNvGraphicFramePr>
            <a:graphicFrameLocks noGrp="1"/>
          </p:cNvGraphicFramePr>
          <p:nvPr>
            <p:ph idx="1"/>
            <p:extLst>
              <p:ext uri="{D42A27DB-BD31-4B8C-83A1-F6EECF244321}">
                <p14:modId xmlns:p14="http://schemas.microsoft.com/office/powerpoint/2010/main" val="4253375440"/>
              </p:ext>
            </p:extLst>
          </p:nvPr>
        </p:nvGraphicFramePr>
        <p:xfrm>
          <a:off x="628650" y="1825625"/>
          <a:ext cx="7886700" cy="3307080"/>
        </p:xfrm>
        <a:graphic>
          <a:graphicData uri="http://schemas.openxmlformats.org/drawingml/2006/table">
            <a:tbl>
              <a:tblPr firstRow="1" bandRow="1">
                <a:tableStyleId>{5C22544A-7EE6-4342-B048-85BDC9FD1C3A}</a:tableStyleId>
              </a:tblPr>
              <a:tblGrid>
                <a:gridCol w="495815">
                  <a:extLst>
                    <a:ext uri="{9D8B030D-6E8A-4147-A177-3AD203B41FA5}">
                      <a16:colId xmlns:a16="http://schemas.microsoft.com/office/drawing/2014/main" val="2328276679"/>
                    </a:ext>
                  </a:extLst>
                </a:gridCol>
                <a:gridCol w="2524343">
                  <a:extLst>
                    <a:ext uri="{9D8B030D-6E8A-4147-A177-3AD203B41FA5}">
                      <a16:colId xmlns:a16="http://schemas.microsoft.com/office/drawing/2014/main" val="3047512108"/>
                    </a:ext>
                  </a:extLst>
                </a:gridCol>
                <a:gridCol w="2467787">
                  <a:extLst>
                    <a:ext uri="{9D8B030D-6E8A-4147-A177-3AD203B41FA5}">
                      <a16:colId xmlns:a16="http://schemas.microsoft.com/office/drawing/2014/main" val="4025145204"/>
                    </a:ext>
                  </a:extLst>
                </a:gridCol>
                <a:gridCol w="2398755">
                  <a:extLst>
                    <a:ext uri="{9D8B030D-6E8A-4147-A177-3AD203B41FA5}">
                      <a16:colId xmlns:a16="http://schemas.microsoft.com/office/drawing/2014/main" val="3136728289"/>
                    </a:ext>
                  </a:extLst>
                </a:gridCol>
              </a:tblGrid>
              <a:tr h="370840">
                <a:tc>
                  <a:txBody>
                    <a:bodyPr/>
                    <a:lstStyle/>
                    <a:p>
                      <a:endParaRPr lang="zh-HK" altLang="en-US"/>
                    </a:p>
                  </a:txBody>
                  <a:tcPr/>
                </a:tc>
                <a:tc>
                  <a:txBody>
                    <a:bodyPr/>
                    <a:lstStyle/>
                    <a:p>
                      <a:r>
                        <a:rPr lang="zh-HK" altLang="zh-HK" sz="1800" b="1" kern="1200" dirty="0">
                          <a:solidFill>
                            <a:schemeClr val="lt1"/>
                          </a:solidFill>
                          <a:effectLst/>
                          <a:latin typeface="+mn-lt"/>
                          <a:ea typeface="+mn-ea"/>
                          <a:cs typeface="+mn-cs"/>
                        </a:rPr>
                        <a:t>英文詞彙</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粵語拼音</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普通話拼音</a:t>
                      </a:r>
                      <a:r>
                        <a:rPr lang="zh-TW" altLang="zh-HK" dirty="0">
                          <a:effectLst/>
                        </a:rPr>
                        <a:t> </a:t>
                      </a:r>
                      <a:endParaRPr lang="zh-HK" altLang="en-US" dirty="0"/>
                    </a:p>
                  </a:txBody>
                  <a:tcPr/>
                </a:tc>
                <a:extLst>
                  <a:ext uri="{0D108BD9-81ED-4DB2-BD59-A6C34878D82A}">
                    <a16:rowId xmlns:a16="http://schemas.microsoft.com/office/drawing/2014/main" val="638617613"/>
                  </a:ext>
                </a:extLst>
              </a:tr>
              <a:tr h="370840">
                <a:tc>
                  <a:txBody>
                    <a:bodyPr/>
                    <a:lstStyle/>
                    <a:p>
                      <a:r>
                        <a:rPr lang="en-US" altLang="zh-HK" dirty="0"/>
                        <a:t>1.</a:t>
                      </a:r>
                    </a:p>
                  </a:txBody>
                  <a:tcPr/>
                </a:tc>
                <a:tc>
                  <a:txBody>
                    <a:bodyPr/>
                    <a:lstStyle/>
                    <a:p>
                      <a:r>
                        <a:rPr lang="en-US" altLang="zh-HK" sz="1800" kern="1200" dirty="0">
                          <a:solidFill>
                            <a:schemeClr val="dk1"/>
                          </a:solidFill>
                          <a:effectLst/>
                          <a:latin typeface="+mn-lt"/>
                          <a:ea typeface="+mn-ea"/>
                          <a:cs typeface="+mn-cs"/>
                        </a:rPr>
                        <a:t>Ming Dynasty</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明朝</a:t>
                      </a:r>
                      <a:r>
                        <a:rPr lang="en-US" altLang="zh-HK" sz="1800" kern="1200" dirty="0">
                          <a:solidFill>
                            <a:schemeClr val="dk1"/>
                          </a:solidFill>
                          <a:effectLst/>
                          <a:latin typeface="+mn-lt"/>
                          <a:ea typeface="+mn-ea"/>
                          <a:cs typeface="+mn-cs"/>
                        </a:rPr>
                        <a:t>(ming4 ciu4)</a:t>
                      </a:r>
                      <a:r>
                        <a:rPr lang="zh-TW" altLang="zh-HK" dirty="0">
                          <a:effectLst/>
                        </a:rPr>
                        <a:t> </a:t>
                      </a:r>
                      <a:endParaRPr lang="zh-HK" altLang="en-US" dirty="0"/>
                    </a:p>
                  </a:txBody>
                  <a:tcPr/>
                </a:tc>
                <a:tc>
                  <a:txBody>
                    <a:bodyPr/>
                    <a:lstStyle/>
                    <a:p>
                      <a:r>
                        <a:rPr lang="zh-TW" altLang="zh-HK" sz="1800" kern="1200" dirty="0">
                          <a:solidFill>
                            <a:schemeClr val="dk1"/>
                          </a:solidFill>
                          <a:effectLst/>
                          <a:latin typeface="+mn-lt"/>
                          <a:ea typeface="+mn-ea"/>
                          <a:cs typeface="+mn-cs"/>
                        </a:rPr>
                        <a:t>明朝</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Míng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cháo</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2811627270"/>
                  </a:ext>
                </a:extLst>
              </a:tr>
              <a:tr h="370840">
                <a:tc>
                  <a:txBody>
                    <a:bodyPr/>
                    <a:lstStyle/>
                    <a:p>
                      <a:r>
                        <a:rPr lang="en-US" altLang="zh-HK" dirty="0"/>
                        <a:t>2.</a:t>
                      </a:r>
                      <a:endParaRPr lang="zh-HK" altLang="en-US" dirty="0"/>
                    </a:p>
                  </a:txBody>
                  <a:tcPr/>
                </a:tc>
                <a:tc>
                  <a:txBody>
                    <a:bodyPr/>
                    <a:lstStyle/>
                    <a:p>
                      <a:r>
                        <a:rPr lang="en-US" altLang="zh-HK" sz="1800" kern="1200" dirty="0">
                          <a:solidFill>
                            <a:schemeClr val="dk1"/>
                          </a:solidFill>
                          <a:effectLst/>
                          <a:latin typeface="+mn-lt"/>
                          <a:ea typeface="+mn-ea"/>
                          <a:cs typeface="+mn-cs"/>
                        </a:rPr>
                        <a:t>Autocratic Monarchy</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君主集權</a:t>
                      </a:r>
                      <a:r>
                        <a:rPr lang="en-US" altLang="zh-HK" sz="1800" kern="1200" dirty="0">
                          <a:solidFill>
                            <a:schemeClr val="dk1"/>
                          </a:solidFill>
                          <a:effectLst/>
                          <a:latin typeface="+mn-lt"/>
                          <a:ea typeface="+mn-ea"/>
                          <a:cs typeface="+mn-cs"/>
                        </a:rPr>
                        <a:t>(gwan1 zyu2 zaap6 kyun4)</a:t>
                      </a:r>
                      <a:r>
                        <a:rPr lang="zh-TW" altLang="zh-HK" dirty="0">
                          <a:effectLst/>
                        </a:rPr>
                        <a:t> </a:t>
                      </a:r>
                      <a:endParaRPr lang="zh-HK" altLang="en-US" dirty="0"/>
                    </a:p>
                  </a:txBody>
                  <a:tcPr/>
                </a:tc>
                <a:tc>
                  <a:txBody>
                    <a:bodyPr/>
                    <a:lstStyle/>
                    <a:p>
                      <a:r>
                        <a:rPr lang="zh-TW" altLang="zh-HK" sz="1800" kern="1200" dirty="0">
                          <a:solidFill>
                            <a:schemeClr val="dk1"/>
                          </a:solidFill>
                          <a:effectLst/>
                          <a:latin typeface="+mn-lt"/>
                          <a:ea typeface="+mn-ea"/>
                          <a:cs typeface="+mn-cs"/>
                        </a:rPr>
                        <a:t>君主集權</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jūn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zhǔ</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jí</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quán</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836781719"/>
                  </a:ext>
                </a:extLst>
              </a:tr>
              <a:tr h="370840">
                <a:tc>
                  <a:txBody>
                    <a:bodyPr/>
                    <a:lstStyle/>
                    <a:p>
                      <a:r>
                        <a:rPr lang="en-US" altLang="zh-HK" dirty="0"/>
                        <a:t>3.</a:t>
                      </a:r>
                      <a:endParaRPr lang="zh-HK" altLang="en-US" dirty="0"/>
                    </a:p>
                  </a:txBody>
                  <a:tcPr/>
                </a:tc>
                <a:tc>
                  <a:txBody>
                    <a:bodyPr/>
                    <a:lstStyle/>
                    <a:p>
                      <a:r>
                        <a:rPr lang="en-US" altLang="zh-HK" sz="1800" kern="1200" dirty="0">
                          <a:solidFill>
                            <a:schemeClr val="dk1"/>
                          </a:solidFill>
                          <a:effectLst/>
                          <a:latin typeface="+mn-lt"/>
                          <a:ea typeface="+mn-ea"/>
                          <a:cs typeface="+mn-cs"/>
                        </a:rPr>
                        <a:t>Emperor </a:t>
                      </a:r>
                      <a:r>
                        <a:rPr lang="en-US" altLang="zh-HK" sz="1800" kern="1200" dirty="0" err="1">
                          <a:solidFill>
                            <a:schemeClr val="dk1"/>
                          </a:solidFill>
                          <a:effectLst/>
                          <a:latin typeface="+mn-lt"/>
                          <a:ea typeface="+mn-ea"/>
                          <a:cs typeface="+mn-cs"/>
                        </a:rPr>
                        <a:t>Taizu</a:t>
                      </a:r>
                      <a:r>
                        <a:rPr lang="en-US" altLang="zh-HK" sz="1800" kern="1200" dirty="0">
                          <a:solidFill>
                            <a:schemeClr val="dk1"/>
                          </a:solidFill>
                          <a:effectLst/>
                          <a:latin typeface="+mn-lt"/>
                          <a:ea typeface="+mn-ea"/>
                          <a:cs typeface="+mn-cs"/>
                        </a:rPr>
                        <a:t> of the Ming Dynasty (Zhu </a:t>
                      </a:r>
                      <a:r>
                        <a:rPr lang="en-US" altLang="zh-HK" sz="1800" kern="1200" dirty="0" err="1">
                          <a:solidFill>
                            <a:schemeClr val="dk1"/>
                          </a:solidFill>
                          <a:effectLst/>
                          <a:latin typeface="+mn-lt"/>
                          <a:ea typeface="+mn-ea"/>
                          <a:cs typeface="+mn-cs"/>
                        </a:rPr>
                        <a:t>Yuanzhang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明太祖</a:t>
                      </a:r>
                      <a:r>
                        <a:rPr lang="en-US" altLang="zh-HK" sz="1800" kern="1200" dirty="0">
                          <a:solidFill>
                            <a:schemeClr val="dk1"/>
                          </a:solidFill>
                          <a:effectLst/>
                          <a:latin typeface="+mn-lt"/>
                          <a:ea typeface="+mn-ea"/>
                          <a:cs typeface="+mn-cs"/>
                        </a:rPr>
                        <a:t>(</a:t>
                      </a:r>
                      <a:r>
                        <a:rPr lang="zh-HK" altLang="zh-HK" sz="1800" kern="1200" dirty="0">
                          <a:solidFill>
                            <a:schemeClr val="dk1"/>
                          </a:solidFill>
                          <a:effectLst/>
                          <a:latin typeface="+mn-lt"/>
                          <a:ea typeface="+mn-ea"/>
                          <a:cs typeface="+mn-cs"/>
                        </a:rPr>
                        <a:t>朱元璋</a:t>
                      </a:r>
                      <a:r>
                        <a:rPr lang="en-US" altLang="zh-HK" sz="1800" kern="1200" dirty="0">
                          <a:solidFill>
                            <a:schemeClr val="dk1"/>
                          </a:solidFill>
                          <a:effectLst/>
                          <a:latin typeface="+mn-lt"/>
                          <a:ea typeface="+mn-ea"/>
                          <a:cs typeface="+mn-cs"/>
                        </a:rPr>
                        <a:t>)(ming4 taai3 zou2(zyu1 jyun4 zoeng1))</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明太祖</a:t>
                      </a:r>
                      <a:r>
                        <a:rPr lang="en-US" altLang="zh-HK" sz="1800" kern="1200" dirty="0">
                          <a:solidFill>
                            <a:schemeClr val="dk1"/>
                          </a:solidFill>
                          <a:effectLst/>
                          <a:latin typeface="+mn-lt"/>
                          <a:ea typeface="+mn-ea"/>
                          <a:cs typeface="+mn-cs"/>
                        </a:rPr>
                        <a:t>(</a:t>
                      </a:r>
                      <a:r>
                        <a:rPr lang="zh-HK" altLang="zh-HK" sz="1800" kern="1200" dirty="0">
                          <a:solidFill>
                            <a:schemeClr val="dk1"/>
                          </a:solidFill>
                          <a:effectLst/>
                          <a:latin typeface="+mn-lt"/>
                          <a:ea typeface="+mn-ea"/>
                          <a:cs typeface="+mn-cs"/>
                        </a:rPr>
                        <a:t>朱元璋</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Míng</a:t>
                      </a:r>
                      <a:endParaRPr lang="zh-TW" altLang="zh-HK" sz="1800" kern="1200" dirty="0">
                        <a:solidFill>
                          <a:schemeClr val="dk1"/>
                        </a:solidFill>
                        <a:effectLst/>
                        <a:latin typeface="+mn-lt"/>
                        <a:ea typeface="+mn-ea"/>
                        <a:cs typeface="+mn-cs"/>
                      </a:endParaRPr>
                    </a:p>
                    <a:p>
                      <a:r>
                        <a:rPr lang="en-US" altLang="zh-HK" sz="1800" kern="1200" dirty="0" err="1">
                          <a:solidFill>
                            <a:schemeClr val="dk1"/>
                          </a:solidFill>
                          <a:effectLst/>
                          <a:latin typeface="+mn-lt"/>
                          <a:ea typeface="+mn-ea"/>
                          <a:cs typeface="+mn-cs"/>
                        </a:rPr>
                        <a:t>Tàizǔ</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Zhū</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Yuánzhāng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1302355315"/>
                  </a:ext>
                </a:extLst>
              </a:tr>
              <a:tr h="370840">
                <a:tc>
                  <a:txBody>
                    <a:bodyPr/>
                    <a:lstStyle/>
                    <a:p>
                      <a:r>
                        <a:rPr lang="en-US" altLang="zh-HK" dirty="0"/>
                        <a:t>4.</a:t>
                      </a:r>
                      <a:endParaRPr lang="zh-HK" altLang="en-US" dirty="0"/>
                    </a:p>
                  </a:txBody>
                  <a:tcPr/>
                </a:tc>
                <a:tc>
                  <a:txBody>
                    <a:bodyPr/>
                    <a:lstStyle/>
                    <a:p>
                      <a:r>
                        <a:rPr lang="en-US" altLang="zh-HK" sz="1800" kern="1200" dirty="0">
                          <a:solidFill>
                            <a:schemeClr val="dk1"/>
                          </a:solidFill>
                          <a:effectLst/>
                          <a:latin typeface="+mn-lt"/>
                          <a:ea typeface="+mn-ea"/>
                          <a:cs typeface="+mn-cs"/>
                        </a:rPr>
                        <a:t>abolition of the Chancellery</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廢除丞相</a:t>
                      </a:r>
                      <a:r>
                        <a:rPr lang="en-US" altLang="zh-HK" sz="1800" kern="1200" dirty="0">
                          <a:solidFill>
                            <a:schemeClr val="dk1"/>
                          </a:solidFill>
                          <a:effectLst/>
                          <a:latin typeface="+mn-lt"/>
                          <a:ea typeface="+mn-ea"/>
                          <a:cs typeface="+mn-cs"/>
                        </a:rPr>
                        <a:t>(fai3 ceoi4 sing4 soeng3)</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廢除丞相</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fèi</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chú</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chéng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xiàng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148735704"/>
                  </a:ext>
                </a:extLst>
              </a:tr>
              <a:tr h="370840">
                <a:tc>
                  <a:txBody>
                    <a:bodyPr/>
                    <a:lstStyle/>
                    <a:p>
                      <a:r>
                        <a:rPr lang="en-US" altLang="zh-HK" dirty="0"/>
                        <a:t>5.</a:t>
                      </a:r>
                      <a:endParaRPr lang="zh-HK" altLang="en-US" dirty="0"/>
                    </a:p>
                  </a:txBody>
                  <a:tcPr/>
                </a:tc>
                <a:tc>
                  <a:txBody>
                    <a:bodyPr/>
                    <a:lstStyle/>
                    <a:p>
                      <a:r>
                        <a:rPr lang="en-US" altLang="zh-HK" sz="1800" kern="1200" dirty="0">
                          <a:solidFill>
                            <a:schemeClr val="dk1"/>
                          </a:solidFill>
                          <a:effectLst/>
                          <a:latin typeface="+mn-lt"/>
                          <a:ea typeface="+mn-ea"/>
                          <a:cs typeface="+mn-cs"/>
                        </a:rPr>
                        <a:t>court beating</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廷杖</a:t>
                      </a:r>
                      <a:r>
                        <a:rPr lang="en-US" altLang="zh-HK" sz="1800" kern="1200" dirty="0">
                          <a:solidFill>
                            <a:schemeClr val="dk1"/>
                          </a:solidFill>
                          <a:effectLst/>
                          <a:latin typeface="+mn-lt"/>
                          <a:ea typeface="+mn-ea"/>
                          <a:cs typeface="+mn-cs"/>
                        </a:rPr>
                        <a:t>(ting4 zoeng6)</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廷杖</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tíng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zhàng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1547777550"/>
                  </a:ext>
                </a:extLst>
              </a:tr>
            </a:tbl>
          </a:graphicData>
        </a:graphic>
      </p:graphicFrame>
      <p:sp>
        <p:nvSpPr>
          <p:cNvPr id="3" name="Slide Number Placeholder 2"/>
          <p:cNvSpPr>
            <a:spLocks noGrp="1"/>
          </p:cNvSpPr>
          <p:nvPr>
            <p:ph type="sldNum" sz="quarter" idx="12"/>
          </p:nvPr>
        </p:nvSpPr>
        <p:spPr/>
        <p:txBody>
          <a:bodyPr/>
          <a:lstStyle/>
          <a:p>
            <a:fld id="{A99B2CC0-CCC1-BD4F-AF78-157B4955DBB7}" type="slidenum">
              <a:rPr kumimoji="1" lang="zh-HK" altLang="en-US" smtClean="0"/>
              <a:t>2</a:t>
            </a:fld>
            <a:endParaRPr kumimoji="1" lang="zh-HK" altLang="en-US"/>
          </a:p>
        </p:txBody>
      </p:sp>
    </p:spTree>
    <p:extLst>
      <p:ext uri="{BB962C8B-B14F-4D97-AF65-F5344CB8AC3E}">
        <p14:creationId xmlns:p14="http://schemas.microsoft.com/office/powerpoint/2010/main" val="5579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AD1CB6D-1ACD-D541-7DE1-9DA7315A1A69}"/>
              </a:ext>
            </a:extLst>
          </p:cNvPr>
          <p:cNvSpPr>
            <a:spLocks noGrp="1"/>
          </p:cNvSpPr>
          <p:nvPr>
            <p:ph idx="1"/>
          </p:nvPr>
        </p:nvSpPr>
        <p:spPr>
          <a:xfrm>
            <a:off x="529794" y="0"/>
            <a:ext cx="8362932" cy="6176963"/>
          </a:xfrm>
        </p:spPr>
        <p:txBody>
          <a:bodyPr/>
          <a:lstStyle/>
          <a:p>
            <a:pPr marL="0" indent="0">
              <a:buNone/>
            </a:pPr>
            <a:r>
              <a:rPr lang="zh-HK" altLang="zh-HK" sz="2000" dirty="0"/>
              <a:t>根據資料八，回答以下問題。</a:t>
            </a:r>
            <a:r>
              <a:rPr lang="en-US" altLang="zh-HK" sz="2000" dirty="0"/>
              <a:t>(Study Source H, and answer the questions.)</a:t>
            </a:r>
            <a:endParaRPr lang="zh-TW" altLang="zh-HK" sz="2000" dirty="0"/>
          </a:p>
          <a:p>
            <a:pPr marL="0" indent="0">
              <a:buNone/>
            </a:pPr>
            <a:endParaRPr kumimoji="1" lang="zh-HK" altLang="en-US" dirty="0"/>
          </a:p>
        </p:txBody>
      </p:sp>
      <p:sp>
        <p:nvSpPr>
          <p:cNvPr id="7" name="文字方塊 6">
            <a:extLst>
              <a:ext uri="{FF2B5EF4-FFF2-40B4-BE49-F238E27FC236}">
                <a16:creationId xmlns:a16="http://schemas.microsoft.com/office/drawing/2014/main" id="{74E0FB2D-37E2-0679-B773-F2E6B23DE418}"/>
              </a:ext>
            </a:extLst>
          </p:cNvPr>
          <p:cNvSpPr txBox="1"/>
          <p:nvPr/>
        </p:nvSpPr>
        <p:spPr>
          <a:xfrm>
            <a:off x="529795" y="313442"/>
            <a:ext cx="7526809" cy="984885"/>
          </a:xfrm>
          <a:prstGeom prst="rect">
            <a:avLst/>
          </a:prstGeom>
          <a:noFill/>
        </p:spPr>
        <p:txBody>
          <a:bodyPr wrap="square" rtlCol="0">
            <a:spAutoFit/>
          </a:bodyPr>
          <a:lstStyle/>
          <a:p>
            <a:r>
              <a:rPr lang="en-US" altLang="zh-HK" sz="2000" dirty="0"/>
              <a:t>15. </a:t>
            </a:r>
            <a:r>
              <a:rPr lang="zh-HK" altLang="zh-HK" sz="2000" dirty="0"/>
              <a:t>你認為明太祖的工作量怎樣﹖</a:t>
            </a:r>
            <a:r>
              <a:rPr lang="en-US" altLang="zh-HK" sz="2000" dirty="0"/>
              <a:t>(What can you say about the workload of Emperor </a:t>
            </a:r>
            <a:r>
              <a:rPr lang="en-US" altLang="zh-HK" sz="2000" dirty="0" err="1"/>
              <a:t>Taizu</a:t>
            </a:r>
            <a:r>
              <a:rPr lang="en-US" altLang="zh-HK" sz="2000" dirty="0"/>
              <a:t> of the Ming Dynasty?)</a:t>
            </a:r>
            <a:endParaRPr lang="zh-TW" altLang="zh-HK" sz="2000" dirty="0"/>
          </a:p>
          <a:p>
            <a:endParaRPr kumimoji="1" lang="zh-HK" altLang="en-US" dirty="0"/>
          </a:p>
        </p:txBody>
      </p:sp>
      <p:sp>
        <p:nvSpPr>
          <p:cNvPr id="9" name="文字方塊 8">
            <a:extLst>
              <a:ext uri="{FF2B5EF4-FFF2-40B4-BE49-F238E27FC236}">
                <a16:creationId xmlns:a16="http://schemas.microsoft.com/office/drawing/2014/main" id="{1030236D-817B-D918-EE7B-6EEC90AACFE8}"/>
              </a:ext>
            </a:extLst>
          </p:cNvPr>
          <p:cNvSpPr txBox="1"/>
          <p:nvPr/>
        </p:nvSpPr>
        <p:spPr>
          <a:xfrm>
            <a:off x="561460" y="975161"/>
            <a:ext cx="4010540" cy="677108"/>
          </a:xfrm>
          <a:prstGeom prst="rect">
            <a:avLst/>
          </a:prstGeom>
          <a:noFill/>
        </p:spPr>
        <p:txBody>
          <a:bodyPr wrap="square" rtlCol="0">
            <a:spAutoFit/>
          </a:bodyPr>
          <a:lstStyle/>
          <a:p>
            <a:r>
              <a:rPr lang="zh-HK" altLang="zh-HK" sz="2000" dirty="0">
                <a:solidFill>
                  <a:srgbClr val="FF0000"/>
                </a:solidFill>
              </a:rPr>
              <a:t>工作量巨大。</a:t>
            </a:r>
            <a:r>
              <a:rPr lang="en-US" altLang="zh-HK" sz="2000" dirty="0">
                <a:solidFill>
                  <a:srgbClr val="FF0000"/>
                </a:solidFill>
              </a:rPr>
              <a:t>(Heavy workload)</a:t>
            </a:r>
            <a:endParaRPr lang="zh-TW" altLang="zh-HK" sz="2000" dirty="0">
              <a:solidFill>
                <a:srgbClr val="FF0000"/>
              </a:solidFill>
            </a:endParaRPr>
          </a:p>
          <a:p>
            <a:endParaRPr kumimoji="1" lang="zh-HK" altLang="en-US" dirty="0"/>
          </a:p>
        </p:txBody>
      </p:sp>
      <p:sp>
        <p:nvSpPr>
          <p:cNvPr id="10" name="文字方塊 9">
            <a:extLst>
              <a:ext uri="{FF2B5EF4-FFF2-40B4-BE49-F238E27FC236}">
                <a16:creationId xmlns:a16="http://schemas.microsoft.com/office/drawing/2014/main" id="{94A12FB0-6989-0E59-BF69-BFF2728DC225}"/>
              </a:ext>
            </a:extLst>
          </p:cNvPr>
          <p:cNvSpPr txBox="1"/>
          <p:nvPr/>
        </p:nvSpPr>
        <p:spPr>
          <a:xfrm>
            <a:off x="529795" y="1464443"/>
            <a:ext cx="7403241" cy="1292662"/>
          </a:xfrm>
          <a:prstGeom prst="rect">
            <a:avLst/>
          </a:prstGeom>
          <a:noFill/>
        </p:spPr>
        <p:txBody>
          <a:bodyPr wrap="square" rtlCol="0">
            <a:spAutoFit/>
          </a:bodyPr>
          <a:lstStyle/>
          <a:p>
            <a:r>
              <a:rPr lang="en-US" altLang="zh-HK" sz="2000" dirty="0"/>
              <a:t>16. </a:t>
            </a:r>
            <a:r>
              <a:rPr lang="zh-HK" altLang="zh-HK" sz="2000" dirty="0"/>
              <a:t>明太祖會有如此的工作量與他實行的哪一項集權措施有關﹖</a:t>
            </a:r>
            <a:r>
              <a:rPr lang="en-US" altLang="zh-HK" sz="2000" dirty="0"/>
              <a:t>(Which measure of the autocratic monarchy contributed to the working condition of Emperor </a:t>
            </a:r>
            <a:r>
              <a:rPr lang="en-US" altLang="zh-HK" sz="2000" dirty="0" err="1"/>
              <a:t>Taizu</a:t>
            </a:r>
            <a:r>
              <a:rPr lang="en-US" altLang="zh-HK" sz="2000" dirty="0"/>
              <a:t> of the Ming Dynasty?)</a:t>
            </a:r>
            <a:endParaRPr lang="zh-TW" altLang="zh-HK" sz="2000" dirty="0"/>
          </a:p>
          <a:p>
            <a:endParaRPr kumimoji="1" lang="zh-HK" altLang="en-US" dirty="0"/>
          </a:p>
        </p:txBody>
      </p:sp>
      <p:sp>
        <p:nvSpPr>
          <p:cNvPr id="11" name="文字方塊 10">
            <a:extLst>
              <a:ext uri="{FF2B5EF4-FFF2-40B4-BE49-F238E27FC236}">
                <a16:creationId xmlns:a16="http://schemas.microsoft.com/office/drawing/2014/main" id="{687E79BA-3954-A460-80E9-4079D508BEC3}"/>
              </a:ext>
            </a:extLst>
          </p:cNvPr>
          <p:cNvSpPr txBox="1"/>
          <p:nvPr/>
        </p:nvSpPr>
        <p:spPr>
          <a:xfrm>
            <a:off x="529795" y="2444115"/>
            <a:ext cx="8501472" cy="984885"/>
          </a:xfrm>
          <a:prstGeom prst="rect">
            <a:avLst/>
          </a:prstGeom>
          <a:noFill/>
        </p:spPr>
        <p:txBody>
          <a:bodyPr wrap="square" rtlCol="0">
            <a:spAutoFit/>
          </a:bodyPr>
          <a:lstStyle/>
          <a:p>
            <a:r>
              <a:rPr lang="zh-TW" altLang="zh-HK" sz="2000" dirty="0">
                <a:solidFill>
                  <a:srgbClr val="FF0000"/>
                </a:solidFill>
              </a:rPr>
              <a:t>明太祖廢除丞相</a:t>
            </a:r>
            <a:r>
              <a:rPr lang="zh-HK" altLang="zh-HK" sz="2000" dirty="0">
                <a:solidFill>
                  <a:srgbClr val="FF0000"/>
                </a:solidFill>
              </a:rPr>
              <a:t>。</a:t>
            </a:r>
            <a:r>
              <a:rPr lang="en-US" altLang="zh-HK" sz="2000" dirty="0">
                <a:solidFill>
                  <a:srgbClr val="FF0000"/>
                </a:solidFill>
              </a:rPr>
              <a:t>(Emperor </a:t>
            </a:r>
            <a:r>
              <a:rPr lang="en-US" altLang="zh-HK" sz="2000" dirty="0" err="1">
                <a:solidFill>
                  <a:srgbClr val="FF0000"/>
                </a:solidFill>
              </a:rPr>
              <a:t>Taizu</a:t>
            </a:r>
            <a:r>
              <a:rPr lang="en-US" altLang="zh-HK" sz="2000" dirty="0">
                <a:solidFill>
                  <a:srgbClr val="FF0000"/>
                </a:solidFill>
              </a:rPr>
              <a:t> of the Ming Dynasty abolished the post of Chancellor.)</a:t>
            </a:r>
            <a:endParaRPr lang="zh-TW" altLang="zh-HK" sz="2000" dirty="0">
              <a:solidFill>
                <a:srgbClr val="FF0000"/>
              </a:solidFill>
            </a:endParaRPr>
          </a:p>
          <a:p>
            <a:endParaRPr kumimoji="1" lang="zh-HK" altLang="en-US" dirty="0"/>
          </a:p>
        </p:txBody>
      </p:sp>
      <p:sp>
        <p:nvSpPr>
          <p:cNvPr id="12" name="文字方塊 11">
            <a:extLst>
              <a:ext uri="{FF2B5EF4-FFF2-40B4-BE49-F238E27FC236}">
                <a16:creationId xmlns:a16="http://schemas.microsoft.com/office/drawing/2014/main" id="{853B34B7-D9A2-EA44-47E0-BBB00437EB44}"/>
              </a:ext>
            </a:extLst>
          </p:cNvPr>
          <p:cNvSpPr txBox="1"/>
          <p:nvPr/>
        </p:nvSpPr>
        <p:spPr>
          <a:xfrm>
            <a:off x="500946" y="3088481"/>
            <a:ext cx="7786301" cy="1292662"/>
          </a:xfrm>
          <a:prstGeom prst="rect">
            <a:avLst/>
          </a:prstGeom>
          <a:noFill/>
        </p:spPr>
        <p:txBody>
          <a:bodyPr wrap="square" rtlCol="0">
            <a:spAutoFit/>
          </a:bodyPr>
          <a:lstStyle/>
          <a:p>
            <a:r>
              <a:rPr lang="en-US" altLang="zh-HK" sz="2000" dirty="0"/>
              <a:t>17.</a:t>
            </a:r>
            <a:r>
              <a:rPr lang="zh-HK" altLang="zh-HK" sz="2000" dirty="0"/>
              <a:t>明太祖實行這項措施有何好處及壞</a:t>
            </a:r>
            <a:r>
              <a:rPr lang="zh-TW" altLang="zh-HK" sz="2000" dirty="0"/>
              <a:t>處</a:t>
            </a:r>
            <a:r>
              <a:rPr lang="zh-HK" altLang="zh-HK" sz="2000" dirty="0"/>
              <a:t>？為甚麼﹖可以口語回應。</a:t>
            </a:r>
            <a:r>
              <a:rPr lang="en-US" altLang="zh-HK" sz="2000" dirty="0"/>
              <a:t>(What were the advantage and disadvantage of Emperor </a:t>
            </a:r>
            <a:r>
              <a:rPr lang="en-US" altLang="zh-HK" sz="2000" dirty="0" err="1"/>
              <a:t>Taizu's</a:t>
            </a:r>
            <a:r>
              <a:rPr lang="en-US" altLang="zh-HK" sz="2000" dirty="0"/>
              <a:t> adoption of this measure? Why? You can respond verbally.)</a:t>
            </a:r>
            <a:endParaRPr lang="zh-TW" altLang="zh-HK" sz="2000" dirty="0"/>
          </a:p>
          <a:p>
            <a:endParaRPr kumimoji="1" lang="zh-HK" altLang="en-US" dirty="0"/>
          </a:p>
        </p:txBody>
      </p:sp>
      <p:sp>
        <p:nvSpPr>
          <p:cNvPr id="13" name="文字方塊 12">
            <a:extLst>
              <a:ext uri="{FF2B5EF4-FFF2-40B4-BE49-F238E27FC236}">
                <a16:creationId xmlns:a16="http://schemas.microsoft.com/office/drawing/2014/main" id="{7DB200BD-69F6-8D58-C9BD-2D66FC105295}"/>
              </a:ext>
            </a:extLst>
          </p:cNvPr>
          <p:cNvSpPr txBox="1"/>
          <p:nvPr/>
        </p:nvSpPr>
        <p:spPr>
          <a:xfrm>
            <a:off x="500946" y="4096384"/>
            <a:ext cx="8490637" cy="984885"/>
          </a:xfrm>
          <a:prstGeom prst="rect">
            <a:avLst/>
          </a:prstGeom>
          <a:noFill/>
        </p:spPr>
        <p:txBody>
          <a:bodyPr wrap="square" rtlCol="0">
            <a:spAutoFit/>
          </a:bodyPr>
          <a:lstStyle/>
          <a:p>
            <a:r>
              <a:rPr lang="zh-HK" altLang="zh-HK" sz="2000" dirty="0">
                <a:solidFill>
                  <a:srgbClr val="FF0000"/>
                </a:solidFill>
              </a:rPr>
              <a:t>好處：可鞏固君主權力。</a:t>
            </a:r>
            <a:r>
              <a:rPr lang="en-US" altLang="zh-HK" sz="2000" dirty="0">
                <a:solidFill>
                  <a:srgbClr val="FF0000"/>
                </a:solidFill>
              </a:rPr>
              <a:t>(Advantage: The measure could consolidate the power of the emperor.)</a:t>
            </a:r>
            <a:endParaRPr lang="zh-TW" altLang="zh-HK" sz="2000" dirty="0">
              <a:solidFill>
                <a:srgbClr val="FF0000"/>
              </a:solidFill>
            </a:endParaRPr>
          </a:p>
          <a:p>
            <a:endParaRPr kumimoji="1" lang="zh-HK" altLang="en-US" dirty="0"/>
          </a:p>
        </p:txBody>
      </p:sp>
      <p:sp>
        <p:nvSpPr>
          <p:cNvPr id="14" name="文字方塊 13">
            <a:extLst>
              <a:ext uri="{FF2B5EF4-FFF2-40B4-BE49-F238E27FC236}">
                <a16:creationId xmlns:a16="http://schemas.microsoft.com/office/drawing/2014/main" id="{59309463-0A7B-6354-A022-66500DA5421B}"/>
              </a:ext>
            </a:extLst>
          </p:cNvPr>
          <p:cNvSpPr txBox="1"/>
          <p:nvPr/>
        </p:nvSpPr>
        <p:spPr>
          <a:xfrm>
            <a:off x="500945" y="4772393"/>
            <a:ext cx="8490637" cy="1600438"/>
          </a:xfrm>
          <a:prstGeom prst="rect">
            <a:avLst/>
          </a:prstGeom>
          <a:noFill/>
        </p:spPr>
        <p:txBody>
          <a:bodyPr wrap="square" rtlCol="0">
            <a:spAutoFit/>
          </a:bodyPr>
          <a:lstStyle/>
          <a:p>
            <a:r>
              <a:rPr lang="zh-HK" altLang="zh-HK" sz="2000" dirty="0">
                <a:solidFill>
                  <a:srgbClr val="FF0000"/>
                </a:solidFill>
              </a:rPr>
              <a:t>壞處：會加重皇帝的工作量，無法兼顧眾多事務，而可能導致國政日壞。</a:t>
            </a:r>
            <a:r>
              <a:rPr lang="en-US" altLang="zh-HK" sz="2000" dirty="0">
                <a:solidFill>
                  <a:srgbClr val="FF0000"/>
                </a:solidFill>
              </a:rPr>
              <a:t>(Disadvantage: The measure could increase the emperor's workload as the emperor was not able to take care of many cases. This might lead to deterioration of administration.)</a:t>
            </a:r>
            <a:endParaRPr lang="zh-TW" altLang="zh-HK" sz="2000" dirty="0">
              <a:solidFill>
                <a:srgbClr val="FF0000"/>
              </a:solidFill>
            </a:endParaRPr>
          </a:p>
          <a:p>
            <a:endParaRPr kumimoji="1" lang="zh-HK" altLang="en-US" dirty="0"/>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20</a:t>
            </a:fld>
            <a:endParaRPr kumimoji="1" lang="zh-HK" altLang="en-US"/>
          </a:p>
        </p:txBody>
      </p:sp>
    </p:spTree>
    <p:extLst>
      <p:ext uri="{BB962C8B-B14F-4D97-AF65-F5344CB8AC3E}">
        <p14:creationId xmlns:p14="http://schemas.microsoft.com/office/powerpoint/2010/main" val="27126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348E02-6C34-0307-7A92-47C128A02303}"/>
              </a:ext>
            </a:extLst>
          </p:cNvPr>
          <p:cNvSpPr>
            <a:spLocks noGrp="1"/>
          </p:cNvSpPr>
          <p:nvPr>
            <p:ph type="title"/>
          </p:nvPr>
        </p:nvSpPr>
        <p:spPr>
          <a:xfrm>
            <a:off x="511775" y="178541"/>
            <a:ext cx="7886700" cy="1031123"/>
          </a:xfrm>
        </p:spPr>
        <p:txBody>
          <a:bodyPr>
            <a:normAutofit/>
          </a:bodyPr>
          <a:lstStyle/>
          <a:p>
            <a:r>
              <a:rPr lang="zh-HK" altLang="zh-HK" sz="3600" b="1" dirty="0"/>
              <a:t>資料九：刑罰</a:t>
            </a:r>
            <a:r>
              <a:rPr lang="en-US" altLang="zh-HK" sz="3600" b="1" dirty="0"/>
              <a:t>(Source I: Punishment)</a:t>
            </a:r>
            <a:endParaRPr kumimoji="1" lang="zh-HK" altLang="en-US" sz="3600" dirty="0"/>
          </a:p>
        </p:txBody>
      </p:sp>
      <p:pic>
        <p:nvPicPr>
          <p:cNvPr id="4" name="Picture 2049">
            <a:extLst>
              <a:ext uri="{FF2B5EF4-FFF2-40B4-BE49-F238E27FC236}">
                <a16:creationId xmlns:a16="http://schemas.microsoft.com/office/drawing/2014/main" id="{E4497CAB-C557-45BC-A732-6F4464D8E3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913" y="1383957"/>
            <a:ext cx="4717095" cy="3416320"/>
          </a:xfrm>
          <a:prstGeom prst="rect">
            <a:avLst/>
          </a:prstGeom>
        </p:spPr>
      </p:pic>
      <p:sp>
        <p:nvSpPr>
          <p:cNvPr id="5" name="文字方塊 4">
            <a:extLst>
              <a:ext uri="{FF2B5EF4-FFF2-40B4-BE49-F238E27FC236}">
                <a16:creationId xmlns:a16="http://schemas.microsoft.com/office/drawing/2014/main" id="{D38E328A-41A9-4A9C-2C5D-3EB33349862C}"/>
              </a:ext>
            </a:extLst>
          </p:cNvPr>
          <p:cNvSpPr txBox="1"/>
          <p:nvPr/>
        </p:nvSpPr>
        <p:spPr>
          <a:xfrm>
            <a:off x="4937554" y="1090646"/>
            <a:ext cx="4003590" cy="3416320"/>
          </a:xfrm>
          <a:prstGeom prst="rect">
            <a:avLst/>
          </a:prstGeom>
          <a:noFill/>
        </p:spPr>
        <p:txBody>
          <a:bodyPr wrap="square" rtlCol="0">
            <a:spAutoFit/>
          </a:bodyPr>
          <a:lstStyle/>
          <a:p>
            <a:r>
              <a:rPr lang="zh-HK" altLang="zh-HK" dirty="0"/>
              <a:t>根據資料九，回答以下問題。</a:t>
            </a:r>
            <a:r>
              <a:rPr lang="en-US" altLang="zh-HK" dirty="0"/>
              <a:t>(Study Source I, and answer the questions.)</a:t>
            </a:r>
            <a:endParaRPr lang="zh-TW" altLang="zh-HK" dirty="0"/>
          </a:p>
          <a:p>
            <a:r>
              <a:rPr lang="en-US" altLang="zh-HK" dirty="0"/>
              <a:t>18.</a:t>
            </a:r>
            <a:r>
              <a:rPr lang="zh-HK" altLang="zh-HK" dirty="0"/>
              <a:t>明太祖對偶犯過失的大臣使用甚麼刑罰？試圈出答案。</a:t>
            </a:r>
            <a:r>
              <a:rPr lang="en-US" altLang="zh-HK" dirty="0"/>
              <a:t>(What kind of punishment did Emperor </a:t>
            </a:r>
            <a:r>
              <a:rPr lang="en-US" altLang="zh-HK" dirty="0" err="1"/>
              <a:t>Taizu</a:t>
            </a:r>
            <a:r>
              <a:rPr lang="en-US" altLang="zh-HK" dirty="0"/>
              <a:t> of the Ming Dynasty use against officials who committed negligence? Circle your answer.)</a:t>
            </a:r>
            <a:endParaRPr lang="zh-TW" altLang="zh-HK" dirty="0"/>
          </a:p>
          <a:p>
            <a:r>
              <a:rPr lang="en-US" altLang="zh-HK" dirty="0"/>
              <a:t>A. </a:t>
            </a:r>
            <a:r>
              <a:rPr lang="zh-HK" altLang="zh-HK" dirty="0"/>
              <a:t>炮烙</a:t>
            </a:r>
            <a:r>
              <a:rPr lang="en-US" altLang="zh-HK" dirty="0"/>
              <a:t>(roasting at a burning pillar)</a:t>
            </a:r>
            <a:endParaRPr lang="zh-TW" altLang="zh-HK" dirty="0"/>
          </a:p>
          <a:p>
            <a:r>
              <a:rPr lang="en-US" altLang="zh-HK" dirty="0"/>
              <a:t>B. </a:t>
            </a:r>
            <a:r>
              <a:rPr lang="zh-HK" altLang="zh-HK" dirty="0"/>
              <a:t>廷杖</a:t>
            </a:r>
            <a:r>
              <a:rPr lang="en-US" altLang="zh-HK" dirty="0"/>
              <a:t>(court beating)</a:t>
            </a:r>
            <a:endParaRPr lang="zh-TW" altLang="zh-HK" dirty="0"/>
          </a:p>
          <a:p>
            <a:r>
              <a:rPr lang="en-US" altLang="zh-HK" dirty="0"/>
              <a:t>C. </a:t>
            </a:r>
            <a:r>
              <a:rPr lang="zh-HK" altLang="zh-HK" dirty="0"/>
              <a:t>肉刑</a:t>
            </a:r>
            <a:r>
              <a:rPr lang="en-US" altLang="zh-HK" dirty="0"/>
              <a:t>(mutilation)</a:t>
            </a:r>
            <a:endParaRPr lang="zh-TW" altLang="zh-HK" dirty="0"/>
          </a:p>
          <a:p>
            <a:endParaRPr kumimoji="1" lang="zh-HK" altLang="en-US" dirty="0"/>
          </a:p>
        </p:txBody>
      </p:sp>
      <p:sp>
        <p:nvSpPr>
          <p:cNvPr id="6" name="矩形 5">
            <a:extLst>
              <a:ext uri="{FF2B5EF4-FFF2-40B4-BE49-F238E27FC236}">
                <a16:creationId xmlns:a16="http://schemas.microsoft.com/office/drawing/2014/main" id="{2D607BF7-80B4-F7C4-1C36-19C19D16BB76}"/>
              </a:ext>
            </a:extLst>
          </p:cNvPr>
          <p:cNvSpPr/>
          <p:nvPr/>
        </p:nvSpPr>
        <p:spPr>
          <a:xfrm>
            <a:off x="4955059" y="3575860"/>
            <a:ext cx="2273644" cy="321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7" name="文字方塊 6">
            <a:extLst>
              <a:ext uri="{FF2B5EF4-FFF2-40B4-BE49-F238E27FC236}">
                <a16:creationId xmlns:a16="http://schemas.microsoft.com/office/drawing/2014/main" id="{9D07DC78-4BF0-D6ED-4F42-01D9765AB9E9}"/>
              </a:ext>
            </a:extLst>
          </p:cNvPr>
          <p:cNvSpPr txBox="1"/>
          <p:nvPr/>
        </p:nvSpPr>
        <p:spPr>
          <a:xfrm>
            <a:off x="4937554" y="4387947"/>
            <a:ext cx="4021095" cy="2585323"/>
          </a:xfrm>
          <a:prstGeom prst="rect">
            <a:avLst/>
          </a:prstGeom>
          <a:noFill/>
        </p:spPr>
        <p:txBody>
          <a:bodyPr wrap="square" rtlCol="0">
            <a:spAutoFit/>
          </a:bodyPr>
          <a:lstStyle/>
          <a:p>
            <a:r>
              <a:rPr lang="en-US" altLang="zh-HK" dirty="0"/>
              <a:t>19. </a:t>
            </a:r>
            <a:r>
              <a:rPr lang="zh-HK" altLang="zh-HK" dirty="0"/>
              <a:t>明太祖為甚</a:t>
            </a:r>
            <a:r>
              <a:rPr lang="zh-TW" altLang="zh-HK" dirty="0"/>
              <a:t>麼</a:t>
            </a:r>
            <a:r>
              <a:rPr lang="zh-HK" altLang="zh-HK" dirty="0"/>
              <a:t>對大臣使用這種刑罰？試圈出答案。</a:t>
            </a:r>
            <a:r>
              <a:rPr lang="en-US" altLang="zh-HK" dirty="0"/>
              <a:t>(Why did Emperor </a:t>
            </a:r>
            <a:r>
              <a:rPr lang="en-US" altLang="zh-HK" dirty="0" err="1"/>
              <a:t>Taizu</a:t>
            </a:r>
            <a:r>
              <a:rPr lang="en-US" altLang="zh-HK" dirty="0"/>
              <a:t> of the Ming Dynasty use this punishment against officials? Circle your answer.)</a:t>
            </a:r>
            <a:endParaRPr lang="zh-TW" altLang="zh-HK" dirty="0"/>
          </a:p>
          <a:p>
            <a:r>
              <a:rPr lang="en-US" altLang="zh-HK" dirty="0"/>
              <a:t>A. </a:t>
            </a:r>
            <a:r>
              <a:rPr lang="zh-HK" altLang="zh-HK" dirty="0"/>
              <a:t>折辱大臣</a:t>
            </a:r>
            <a:r>
              <a:rPr lang="en-US" altLang="zh-HK" dirty="0"/>
              <a:t>(To humiliate officials)</a:t>
            </a:r>
            <a:endParaRPr lang="zh-TW" altLang="zh-HK" dirty="0"/>
          </a:p>
          <a:p>
            <a:r>
              <a:rPr lang="en-US" altLang="zh-HK" dirty="0"/>
              <a:t>B. </a:t>
            </a:r>
            <a:r>
              <a:rPr lang="zh-TW" altLang="zh-HK" dirty="0"/>
              <a:t>提升君權</a:t>
            </a:r>
            <a:r>
              <a:rPr lang="en-US" altLang="zh-HK" dirty="0"/>
              <a:t>(To increase the power of the emperors)</a:t>
            </a:r>
            <a:endParaRPr lang="zh-TW" altLang="zh-HK" dirty="0"/>
          </a:p>
          <a:p>
            <a:r>
              <a:rPr lang="en-US" altLang="zh-HK" dirty="0"/>
              <a:t>C. </a:t>
            </a:r>
            <a:r>
              <a:rPr lang="zh-HK" altLang="zh-HK" dirty="0"/>
              <a:t>以上皆是</a:t>
            </a:r>
            <a:r>
              <a:rPr lang="en-US" altLang="zh-HK" dirty="0"/>
              <a:t>(all of above)</a:t>
            </a:r>
            <a:endParaRPr lang="zh-TW" altLang="zh-HK" dirty="0"/>
          </a:p>
          <a:p>
            <a:endParaRPr kumimoji="1" lang="zh-HK" altLang="en-US" dirty="0"/>
          </a:p>
        </p:txBody>
      </p:sp>
      <p:sp>
        <p:nvSpPr>
          <p:cNvPr id="8" name="矩形 7">
            <a:extLst>
              <a:ext uri="{FF2B5EF4-FFF2-40B4-BE49-F238E27FC236}">
                <a16:creationId xmlns:a16="http://schemas.microsoft.com/office/drawing/2014/main" id="{4D56BCE1-1D11-60D0-DA35-9E39F429F180}"/>
              </a:ext>
            </a:extLst>
          </p:cNvPr>
          <p:cNvSpPr/>
          <p:nvPr/>
        </p:nvSpPr>
        <p:spPr>
          <a:xfrm>
            <a:off x="4955059" y="6339016"/>
            <a:ext cx="2458995" cy="308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3" name="Slide Number Placeholder 2"/>
          <p:cNvSpPr>
            <a:spLocks noGrp="1"/>
          </p:cNvSpPr>
          <p:nvPr>
            <p:ph type="sldNum" sz="quarter" idx="12"/>
          </p:nvPr>
        </p:nvSpPr>
        <p:spPr/>
        <p:txBody>
          <a:bodyPr/>
          <a:lstStyle/>
          <a:p>
            <a:fld id="{A99B2CC0-CCC1-BD4F-AF78-157B4955DBB7}" type="slidenum">
              <a:rPr kumimoji="1" lang="zh-HK" altLang="en-US" smtClean="0"/>
              <a:t>21</a:t>
            </a:fld>
            <a:endParaRPr kumimoji="1" lang="zh-HK" altLang="en-US"/>
          </a:p>
        </p:txBody>
      </p:sp>
    </p:spTree>
    <p:extLst>
      <p:ext uri="{BB962C8B-B14F-4D97-AF65-F5344CB8AC3E}">
        <p14:creationId xmlns:p14="http://schemas.microsoft.com/office/powerpoint/2010/main" val="33788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F7FFA4-0F7E-BC97-9672-2951FCAAE8D8}"/>
              </a:ext>
            </a:extLst>
          </p:cNvPr>
          <p:cNvSpPr>
            <a:spLocks noGrp="1"/>
          </p:cNvSpPr>
          <p:nvPr>
            <p:ph type="title"/>
          </p:nvPr>
        </p:nvSpPr>
        <p:spPr>
          <a:xfrm>
            <a:off x="628650" y="157305"/>
            <a:ext cx="7886700" cy="1325563"/>
          </a:xfrm>
        </p:spPr>
        <p:txBody>
          <a:bodyPr>
            <a:normAutofit fontScale="90000"/>
          </a:bodyPr>
          <a:lstStyle/>
          <a:p>
            <a:r>
              <a:rPr lang="zh-HK" altLang="zh-HK" sz="3600" b="1" dirty="0"/>
              <a:t>資料十：香港的鞭笞刑罰</a:t>
            </a:r>
            <a:r>
              <a:rPr lang="en-US" altLang="zh-HK" sz="3600" b="1" dirty="0"/>
              <a:t> - </a:t>
            </a:r>
            <a:r>
              <a:rPr lang="zh-HK" altLang="zh-HK" sz="3600" b="1" dirty="0"/>
              <a:t>九尾鞭</a:t>
            </a:r>
            <a:r>
              <a:rPr lang="en-US" altLang="zh-HK" sz="3600" b="1" dirty="0"/>
              <a:t>(Source J: Caning in Hong Kong - The cat-of-nine tails)</a:t>
            </a:r>
            <a:endParaRPr kumimoji="1" lang="zh-HK" altLang="en-US" dirty="0"/>
          </a:p>
        </p:txBody>
      </p:sp>
      <p:sp>
        <p:nvSpPr>
          <p:cNvPr id="3" name="內容版面配置區 2">
            <a:extLst>
              <a:ext uri="{FF2B5EF4-FFF2-40B4-BE49-F238E27FC236}">
                <a16:creationId xmlns:a16="http://schemas.microsoft.com/office/drawing/2014/main" id="{AB17285D-88FB-71EE-A828-342DCCF28CB7}"/>
              </a:ext>
            </a:extLst>
          </p:cNvPr>
          <p:cNvSpPr>
            <a:spLocks noGrp="1"/>
          </p:cNvSpPr>
          <p:nvPr>
            <p:ph idx="1"/>
          </p:nvPr>
        </p:nvSpPr>
        <p:spPr>
          <a:xfrm>
            <a:off x="628650" y="1625570"/>
            <a:ext cx="7886700" cy="4351338"/>
          </a:xfrm>
        </p:spPr>
        <p:txBody>
          <a:bodyPr/>
          <a:lstStyle/>
          <a:p>
            <a:pPr marL="0" indent="0">
              <a:buNone/>
            </a:pPr>
            <a:r>
              <a:rPr lang="zh-HK" altLang="zh-HK" sz="2000" dirty="0"/>
              <a:t>利用九尾鞭進行笞刑以懲罰罪犯。</a:t>
            </a:r>
            <a:r>
              <a:rPr lang="en-US" altLang="zh-HK" sz="2000" dirty="0"/>
              <a:t>(Caning by using cat-of-nine tails was a punishment commonly used on criminals.)</a:t>
            </a:r>
            <a:endParaRPr lang="zh-TW" altLang="zh-HK" sz="2000" dirty="0"/>
          </a:p>
          <a:p>
            <a:pPr marL="0" indent="0">
              <a:buNone/>
            </a:pPr>
            <a:r>
              <a:rPr lang="zh-HK" altLang="zh-HK" sz="2000" dirty="0"/>
              <a:t>笞刑於</a:t>
            </a:r>
            <a:r>
              <a:rPr lang="en-US" altLang="zh-HK" sz="2000" dirty="0"/>
              <a:t>1990</a:t>
            </a:r>
            <a:r>
              <a:rPr lang="zh-HK" altLang="zh-HK" sz="2000" dirty="0"/>
              <a:t>年正式廢除。</a:t>
            </a:r>
            <a:r>
              <a:rPr lang="en-US" altLang="zh-HK" sz="2000" dirty="0"/>
              <a:t>(This sort of corporal punishment was abolished in 1990.)</a:t>
            </a:r>
            <a:endParaRPr lang="zh-TW" altLang="zh-HK" sz="2000" dirty="0"/>
          </a:p>
          <a:p>
            <a:pPr marL="0" indent="0">
              <a:buNone/>
            </a:pPr>
            <a:endParaRPr kumimoji="1" lang="zh-HK" altLang="en-US" dirty="0"/>
          </a:p>
        </p:txBody>
      </p:sp>
      <p:pic>
        <p:nvPicPr>
          <p:cNvPr id="4" name="圖片 3">
            <a:extLst>
              <a:ext uri="{FF2B5EF4-FFF2-40B4-BE49-F238E27FC236}">
                <a16:creationId xmlns:a16="http://schemas.microsoft.com/office/drawing/2014/main" id="{2D5EAAAA-B97B-38C6-7F39-C9053AB9C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184" y="3014941"/>
            <a:ext cx="4138974" cy="2754146"/>
          </a:xfrm>
          <a:prstGeom prst="rect">
            <a:avLst/>
          </a:prstGeom>
          <a:noFill/>
          <a:ln>
            <a:noFill/>
          </a:ln>
        </p:spPr>
      </p:pic>
      <p:sp>
        <p:nvSpPr>
          <p:cNvPr id="5" name="文字方塊 4">
            <a:extLst>
              <a:ext uri="{FF2B5EF4-FFF2-40B4-BE49-F238E27FC236}">
                <a16:creationId xmlns:a16="http://schemas.microsoft.com/office/drawing/2014/main" id="{FBB69A82-8F21-518C-5319-453BA35FA796}"/>
              </a:ext>
            </a:extLst>
          </p:cNvPr>
          <p:cNvSpPr txBox="1"/>
          <p:nvPr/>
        </p:nvSpPr>
        <p:spPr>
          <a:xfrm>
            <a:off x="481532" y="5870892"/>
            <a:ext cx="4264626" cy="400110"/>
          </a:xfrm>
          <a:prstGeom prst="rect">
            <a:avLst/>
          </a:prstGeom>
          <a:noFill/>
        </p:spPr>
        <p:txBody>
          <a:bodyPr wrap="square" rtlCol="0">
            <a:spAutoFit/>
          </a:bodyPr>
          <a:lstStyle/>
          <a:p>
            <a:r>
              <a:rPr lang="zh-TW" altLang="zh-HK" sz="1000" dirty="0"/>
              <a:t>圖像來源：</a:t>
            </a:r>
            <a:r>
              <a:rPr lang="en-US" altLang="zh-HK" sz="1000" u="sng" dirty="0"/>
              <a:t> https://</a:t>
            </a:r>
            <a:r>
              <a:rPr lang="en-US" altLang="zh-HK" sz="1000" u="sng" dirty="0" err="1"/>
              <a:t>www.csd.gov.hk</a:t>
            </a:r>
            <a:r>
              <a:rPr lang="en-US" altLang="zh-HK" sz="1000" u="sng" dirty="0"/>
              <a:t>/</a:t>
            </a:r>
            <a:r>
              <a:rPr lang="en-US" altLang="zh-HK" sz="1000" u="sng" dirty="0" err="1"/>
              <a:t>emuseum</a:t>
            </a:r>
            <a:r>
              <a:rPr lang="en-US" altLang="zh-HK" sz="1000" u="sng" dirty="0"/>
              <a:t>/gallery1_en.html#ad-image-5 </a:t>
            </a:r>
            <a:r>
              <a:rPr lang="zh-TW" altLang="zh-HK" sz="1000" dirty="0"/>
              <a:t>，</a:t>
            </a:r>
            <a:r>
              <a:rPr lang="zh-HK" altLang="zh-HK" sz="1000" dirty="0"/>
              <a:t>觀看日期：</a:t>
            </a:r>
            <a:r>
              <a:rPr lang="en-US" altLang="zh-HK" sz="1000" dirty="0"/>
              <a:t>2021</a:t>
            </a:r>
            <a:r>
              <a:rPr lang="zh-HK" altLang="zh-HK" sz="1000" dirty="0"/>
              <a:t>年</a:t>
            </a:r>
            <a:r>
              <a:rPr lang="en-US" altLang="zh-HK" sz="1000" dirty="0"/>
              <a:t>9</a:t>
            </a:r>
            <a:r>
              <a:rPr lang="zh-HK" altLang="zh-HK" sz="1000" dirty="0"/>
              <a:t>月</a:t>
            </a:r>
            <a:r>
              <a:rPr lang="en-US" altLang="zh-HK" sz="1000" dirty="0"/>
              <a:t>10</a:t>
            </a:r>
            <a:r>
              <a:rPr lang="zh-HK" altLang="zh-HK" sz="1000" dirty="0"/>
              <a:t>日</a:t>
            </a:r>
            <a:r>
              <a:rPr lang="en-US" altLang="zh-HK" sz="1000" dirty="0"/>
              <a:t>)</a:t>
            </a:r>
            <a:r>
              <a:rPr lang="zh-TW" altLang="zh-HK" sz="1000" dirty="0"/>
              <a:t> </a:t>
            </a:r>
            <a:endParaRPr kumimoji="1" lang="zh-HK" altLang="en-US" sz="1000" dirty="0"/>
          </a:p>
        </p:txBody>
      </p:sp>
      <p:sp>
        <p:nvSpPr>
          <p:cNvPr id="6" name="文字方塊 5">
            <a:extLst>
              <a:ext uri="{FF2B5EF4-FFF2-40B4-BE49-F238E27FC236}">
                <a16:creationId xmlns:a16="http://schemas.microsoft.com/office/drawing/2014/main" id="{5D34E84A-88D1-C03E-9954-5F47D8B4B12A}"/>
              </a:ext>
            </a:extLst>
          </p:cNvPr>
          <p:cNvSpPr txBox="1"/>
          <p:nvPr/>
        </p:nvSpPr>
        <p:spPr>
          <a:xfrm>
            <a:off x="4931247" y="3018903"/>
            <a:ext cx="4022031" cy="1200329"/>
          </a:xfrm>
          <a:prstGeom prst="rect">
            <a:avLst/>
          </a:prstGeom>
          <a:noFill/>
        </p:spPr>
        <p:txBody>
          <a:bodyPr wrap="square" rtlCol="0">
            <a:spAutoFit/>
          </a:bodyPr>
          <a:lstStyle/>
          <a:p>
            <a:r>
              <a:rPr lang="zh-HK" altLang="zh-HK" dirty="0"/>
              <a:t>根據資料九及十，回答以下問題。</a:t>
            </a:r>
            <a:r>
              <a:rPr lang="en-US" altLang="zh-HK" dirty="0"/>
              <a:t>(Study Sources I and J, and answer the question.)</a:t>
            </a:r>
            <a:endParaRPr lang="zh-TW" altLang="zh-HK" dirty="0"/>
          </a:p>
          <a:p>
            <a:r>
              <a:rPr lang="en-US" altLang="zh-HK" dirty="0"/>
              <a:t>20. </a:t>
            </a:r>
            <a:r>
              <a:rPr lang="zh-HK" altLang="zh-HK" dirty="0"/>
              <a:t>填表</a:t>
            </a:r>
            <a:r>
              <a:rPr lang="en-US" altLang="zh-HK" dirty="0"/>
              <a:t>(Fill in the table</a:t>
            </a:r>
            <a:r>
              <a:rPr lang="en-US" altLang="zh-HK" dirty="0" smtClean="0"/>
              <a:t>)</a:t>
            </a:r>
            <a:endParaRPr kumimoji="1" lang="zh-HK" altLang="en-US" dirty="0"/>
          </a:p>
        </p:txBody>
      </p:sp>
      <p:graphicFrame>
        <p:nvGraphicFramePr>
          <p:cNvPr id="7" name="表格 7">
            <a:extLst>
              <a:ext uri="{FF2B5EF4-FFF2-40B4-BE49-F238E27FC236}">
                <a16:creationId xmlns:a16="http://schemas.microsoft.com/office/drawing/2014/main" id="{32E5D0E4-BCFF-AB22-DFD1-21881CC70BD0}"/>
              </a:ext>
            </a:extLst>
          </p:cNvPr>
          <p:cNvGraphicFramePr>
            <a:graphicFrameLocks noGrp="1"/>
          </p:cNvGraphicFramePr>
          <p:nvPr>
            <p:extLst>
              <p:ext uri="{D42A27DB-BD31-4B8C-83A1-F6EECF244321}">
                <p14:modId xmlns:p14="http://schemas.microsoft.com/office/powerpoint/2010/main" val="2842772439"/>
              </p:ext>
            </p:extLst>
          </p:nvPr>
        </p:nvGraphicFramePr>
        <p:xfrm>
          <a:off x="4835770" y="4368126"/>
          <a:ext cx="4135236" cy="2103120"/>
        </p:xfrm>
        <a:graphic>
          <a:graphicData uri="http://schemas.openxmlformats.org/drawingml/2006/table">
            <a:tbl>
              <a:tblPr firstRow="1" bandRow="1">
                <a:tableStyleId>{5C22544A-7EE6-4342-B048-85BDC9FD1C3A}</a:tableStyleId>
              </a:tblPr>
              <a:tblGrid>
                <a:gridCol w="1626576">
                  <a:extLst>
                    <a:ext uri="{9D8B030D-6E8A-4147-A177-3AD203B41FA5}">
                      <a16:colId xmlns:a16="http://schemas.microsoft.com/office/drawing/2014/main" val="1886626308"/>
                    </a:ext>
                  </a:extLst>
                </a:gridCol>
                <a:gridCol w="1178249">
                  <a:extLst>
                    <a:ext uri="{9D8B030D-6E8A-4147-A177-3AD203B41FA5}">
                      <a16:colId xmlns:a16="http://schemas.microsoft.com/office/drawing/2014/main" val="1118075443"/>
                    </a:ext>
                  </a:extLst>
                </a:gridCol>
                <a:gridCol w="1330411">
                  <a:extLst>
                    <a:ext uri="{9D8B030D-6E8A-4147-A177-3AD203B41FA5}">
                      <a16:colId xmlns:a16="http://schemas.microsoft.com/office/drawing/2014/main" val="1585599817"/>
                    </a:ext>
                  </a:extLst>
                </a:gridCol>
              </a:tblGrid>
              <a:tr h="864446">
                <a:tc>
                  <a:txBody>
                    <a:bodyPr/>
                    <a:lstStyle/>
                    <a:p>
                      <a:endParaRPr lang="zh-HK" altLang="en-US"/>
                    </a:p>
                  </a:txBody>
                  <a:tcPr/>
                </a:tc>
                <a:tc>
                  <a:txBody>
                    <a:bodyPr/>
                    <a:lstStyle/>
                    <a:p>
                      <a:r>
                        <a:rPr lang="zh-HK" altLang="zh-HK" sz="1800" b="1" kern="1200" dirty="0">
                          <a:solidFill>
                            <a:schemeClr val="lt1"/>
                          </a:solidFill>
                          <a:effectLst/>
                          <a:latin typeface="+mn-lt"/>
                          <a:ea typeface="+mn-ea"/>
                          <a:cs typeface="+mn-cs"/>
                        </a:rPr>
                        <a:t>明朝</a:t>
                      </a:r>
                      <a:r>
                        <a:rPr lang="en-US" altLang="zh-HK" sz="1800" b="1" kern="1200" dirty="0">
                          <a:solidFill>
                            <a:schemeClr val="lt1"/>
                          </a:solidFill>
                          <a:effectLst/>
                          <a:latin typeface="+mn-lt"/>
                          <a:ea typeface="+mn-ea"/>
                          <a:cs typeface="+mn-cs"/>
                        </a:rPr>
                        <a:t>(Ming Dynasty)</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香港</a:t>
                      </a:r>
                      <a:r>
                        <a:rPr lang="en-US" altLang="zh-HK" sz="1800" b="1" kern="1200" dirty="0">
                          <a:solidFill>
                            <a:schemeClr val="lt1"/>
                          </a:solidFill>
                          <a:effectLst/>
                          <a:latin typeface="+mn-lt"/>
                          <a:ea typeface="+mn-ea"/>
                          <a:cs typeface="+mn-cs"/>
                        </a:rPr>
                        <a:t>(Hong Kong)</a:t>
                      </a:r>
                      <a:r>
                        <a:rPr lang="zh-TW" altLang="zh-HK" dirty="0">
                          <a:effectLst/>
                        </a:rPr>
                        <a:t> </a:t>
                      </a:r>
                      <a:endParaRPr lang="zh-HK" altLang="en-US" dirty="0"/>
                    </a:p>
                  </a:txBody>
                  <a:tcPr/>
                </a:tc>
                <a:extLst>
                  <a:ext uri="{0D108BD9-81ED-4DB2-BD59-A6C34878D82A}">
                    <a16:rowId xmlns:a16="http://schemas.microsoft.com/office/drawing/2014/main" val="192558971"/>
                  </a:ext>
                </a:extLst>
              </a:tr>
              <a:tr h="1123779">
                <a:tc>
                  <a:txBody>
                    <a:bodyPr/>
                    <a:lstStyle/>
                    <a:p>
                      <a:r>
                        <a:rPr lang="zh-HK" altLang="zh-HK" sz="1800" kern="1200" dirty="0">
                          <a:solidFill>
                            <a:schemeClr val="dk1"/>
                          </a:solidFill>
                          <a:effectLst/>
                          <a:latin typeface="+mn-lt"/>
                          <a:ea typeface="+mn-ea"/>
                          <a:cs typeface="+mn-cs"/>
                        </a:rPr>
                        <a:t>懲罰的對象</a:t>
                      </a:r>
                      <a:r>
                        <a:rPr lang="en-US" altLang="zh-HK" sz="1800" kern="1200" dirty="0">
                          <a:solidFill>
                            <a:schemeClr val="dk1"/>
                          </a:solidFill>
                          <a:effectLst/>
                          <a:latin typeface="+mn-lt"/>
                          <a:ea typeface="+mn-ea"/>
                          <a:cs typeface="+mn-cs"/>
                        </a:rPr>
                        <a:t>(The punishment was applied to:)</a:t>
                      </a:r>
                      <a:r>
                        <a:rPr lang="zh-TW" altLang="zh-HK" dirty="0">
                          <a:effectLst/>
                        </a:rPr>
                        <a:t> </a:t>
                      </a:r>
                      <a:endParaRPr lang="zh-HK" altLang="en-US" dirty="0"/>
                    </a:p>
                  </a:txBody>
                  <a:tcPr/>
                </a:tc>
                <a:tc>
                  <a:txBody>
                    <a:bodyPr/>
                    <a:lstStyle/>
                    <a:p>
                      <a:endParaRPr lang="zh-HK" altLang="en-US"/>
                    </a:p>
                  </a:txBody>
                  <a:tcPr/>
                </a:tc>
                <a:tc>
                  <a:txBody>
                    <a:bodyPr/>
                    <a:lstStyle/>
                    <a:p>
                      <a:endParaRPr lang="zh-HK" altLang="en-US" dirty="0"/>
                    </a:p>
                  </a:txBody>
                  <a:tcPr/>
                </a:tc>
                <a:extLst>
                  <a:ext uri="{0D108BD9-81ED-4DB2-BD59-A6C34878D82A}">
                    <a16:rowId xmlns:a16="http://schemas.microsoft.com/office/drawing/2014/main" val="3877079413"/>
                  </a:ext>
                </a:extLst>
              </a:tr>
            </a:tbl>
          </a:graphicData>
        </a:graphic>
      </p:graphicFrame>
      <p:sp>
        <p:nvSpPr>
          <p:cNvPr id="8" name="文字方塊 7">
            <a:extLst>
              <a:ext uri="{FF2B5EF4-FFF2-40B4-BE49-F238E27FC236}">
                <a16:creationId xmlns:a16="http://schemas.microsoft.com/office/drawing/2014/main" id="{2BCBEA5E-29C4-B68D-20B1-E56CFA164367}"/>
              </a:ext>
            </a:extLst>
          </p:cNvPr>
          <p:cNvSpPr txBox="1"/>
          <p:nvPr/>
        </p:nvSpPr>
        <p:spPr>
          <a:xfrm>
            <a:off x="6413157" y="5424616"/>
            <a:ext cx="1000897" cy="646331"/>
          </a:xfrm>
          <a:prstGeom prst="rect">
            <a:avLst/>
          </a:prstGeom>
          <a:noFill/>
        </p:spPr>
        <p:txBody>
          <a:bodyPr wrap="square" rtlCol="0">
            <a:spAutoFit/>
          </a:bodyPr>
          <a:lstStyle/>
          <a:p>
            <a:r>
              <a:rPr kumimoji="1" lang="zh-HK" altLang="en-US" dirty="0">
                <a:solidFill>
                  <a:srgbClr val="FF0000"/>
                </a:solidFill>
              </a:rPr>
              <a:t>大臣 </a:t>
            </a:r>
            <a:r>
              <a:rPr kumimoji="1" lang="en-US" altLang="zh-HK" dirty="0">
                <a:solidFill>
                  <a:srgbClr val="FF0000"/>
                </a:solidFill>
              </a:rPr>
              <a:t>(officials)</a:t>
            </a:r>
            <a:endParaRPr kumimoji="1" lang="zh-HK" altLang="en-US" dirty="0">
              <a:solidFill>
                <a:srgbClr val="FF0000"/>
              </a:solidFill>
            </a:endParaRPr>
          </a:p>
        </p:txBody>
      </p:sp>
      <p:sp>
        <p:nvSpPr>
          <p:cNvPr id="10" name="文字方塊 9">
            <a:extLst>
              <a:ext uri="{FF2B5EF4-FFF2-40B4-BE49-F238E27FC236}">
                <a16:creationId xmlns:a16="http://schemas.microsoft.com/office/drawing/2014/main" id="{7B6598A4-5EC9-D3D1-C1A8-17F857F5282A}"/>
              </a:ext>
            </a:extLst>
          </p:cNvPr>
          <p:cNvSpPr txBox="1"/>
          <p:nvPr/>
        </p:nvSpPr>
        <p:spPr>
          <a:xfrm>
            <a:off x="7736875" y="5424616"/>
            <a:ext cx="1099752" cy="646331"/>
          </a:xfrm>
          <a:prstGeom prst="rect">
            <a:avLst/>
          </a:prstGeom>
          <a:noFill/>
        </p:spPr>
        <p:txBody>
          <a:bodyPr wrap="square" rtlCol="0">
            <a:spAutoFit/>
          </a:bodyPr>
          <a:lstStyle/>
          <a:p>
            <a:r>
              <a:rPr lang="zh-HK" altLang="zh-HK" dirty="0">
                <a:solidFill>
                  <a:srgbClr val="FF0000"/>
                </a:solidFill>
              </a:rPr>
              <a:t>罪犯</a:t>
            </a:r>
            <a:r>
              <a:rPr lang="en-US" altLang="zh-HK" dirty="0">
                <a:solidFill>
                  <a:srgbClr val="FF0000"/>
                </a:solidFill>
              </a:rPr>
              <a:t>(criminals)</a:t>
            </a:r>
            <a:endParaRPr kumimoji="1" lang="zh-HK" altLang="en-US" dirty="0">
              <a:solidFill>
                <a:srgbClr val="FF0000"/>
              </a:solidFill>
            </a:endParaRPr>
          </a:p>
        </p:txBody>
      </p:sp>
      <p:sp>
        <p:nvSpPr>
          <p:cNvPr id="9" name="Slide Number Placeholder 8"/>
          <p:cNvSpPr>
            <a:spLocks noGrp="1"/>
          </p:cNvSpPr>
          <p:nvPr>
            <p:ph type="sldNum" sz="quarter" idx="12"/>
          </p:nvPr>
        </p:nvSpPr>
        <p:spPr/>
        <p:txBody>
          <a:bodyPr/>
          <a:lstStyle/>
          <a:p>
            <a:fld id="{A99B2CC0-CCC1-BD4F-AF78-157B4955DBB7}" type="slidenum">
              <a:rPr kumimoji="1" lang="zh-HK" altLang="en-US" smtClean="0"/>
              <a:t>22</a:t>
            </a:fld>
            <a:endParaRPr kumimoji="1" lang="zh-HK" altLang="en-US"/>
          </a:p>
        </p:txBody>
      </p:sp>
    </p:spTree>
    <p:extLst>
      <p:ext uri="{BB962C8B-B14F-4D97-AF65-F5344CB8AC3E}">
        <p14:creationId xmlns:p14="http://schemas.microsoft.com/office/powerpoint/2010/main" val="9426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622C81-2BE0-5164-CFEE-C7B812309653}"/>
              </a:ext>
            </a:extLst>
          </p:cNvPr>
          <p:cNvSpPr>
            <a:spLocks noGrp="1"/>
          </p:cNvSpPr>
          <p:nvPr>
            <p:ph type="title"/>
          </p:nvPr>
        </p:nvSpPr>
        <p:spPr/>
        <p:txBody>
          <a:bodyPr>
            <a:normAutofit/>
          </a:bodyPr>
          <a:lstStyle/>
          <a:p>
            <a:r>
              <a:rPr lang="zh-HK" altLang="zh-HK" sz="3600" b="1" dirty="0"/>
              <a:t>小總結 </a:t>
            </a:r>
            <a:r>
              <a:rPr lang="en-US" altLang="zh-HK" sz="3600" b="1" dirty="0"/>
              <a:t>(A short summary)</a:t>
            </a:r>
            <a:endParaRPr kumimoji="1" lang="zh-HK" altLang="en-US" sz="3600" dirty="0"/>
          </a:p>
        </p:txBody>
      </p:sp>
      <p:sp>
        <p:nvSpPr>
          <p:cNvPr id="3" name="內容版面配置區 2">
            <a:extLst>
              <a:ext uri="{FF2B5EF4-FFF2-40B4-BE49-F238E27FC236}">
                <a16:creationId xmlns:a16="http://schemas.microsoft.com/office/drawing/2014/main" id="{6D441253-6F58-9D3A-E420-28487D46D257}"/>
              </a:ext>
            </a:extLst>
          </p:cNvPr>
          <p:cNvSpPr>
            <a:spLocks noGrp="1"/>
          </p:cNvSpPr>
          <p:nvPr>
            <p:ph idx="1"/>
          </p:nvPr>
        </p:nvSpPr>
        <p:spPr/>
        <p:txBody>
          <a:bodyPr/>
          <a:lstStyle/>
          <a:p>
            <a:r>
              <a:rPr lang="zh-HK" altLang="zh-HK" dirty="0"/>
              <a:t>明太祖透過廢除丞相、折辱大臣等，以強化皇權。</a:t>
            </a:r>
            <a:r>
              <a:rPr lang="en-US" altLang="zh-HK" dirty="0"/>
              <a:t>(Emperor </a:t>
            </a:r>
            <a:r>
              <a:rPr lang="en-US" altLang="zh-HK" dirty="0" err="1"/>
              <a:t>Taizu</a:t>
            </a:r>
            <a:r>
              <a:rPr lang="en-US" altLang="zh-HK" dirty="0"/>
              <a:t> of the Ming Dynasty strengthened the imperial power through the abolition of the Chancellery and the humiliation of officials by court beating.)</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23</a:t>
            </a:fld>
            <a:endParaRPr kumimoji="1" lang="zh-HK" altLang="en-US"/>
          </a:p>
        </p:txBody>
      </p:sp>
    </p:spTree>
    <p:extLst>
      <p:ext uri="{BB962C8B-B14F-4D97-AF65-F5344CB8AC3E}">
        <p14:creationId xmlns:p14="http://schemas.microsoft.com/office/powerpoint/2010/main" val="2310944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0B882D-9C58-A2A3-BC03-DE971B61101E}"/>
              </a:ext>
            </a:extLst>
          </p:cNvPr>
          <p:cNvSpPr>
            <a:spLocks noGrp="1"/>
          </p:cNvSpPr>
          <p:nvPr>
            <p:ph type="title"/>
          </p:nvPr>
        </p:nvSpPr>
        <p:spPr>
          <a:xfrm>
            <a:off x="628649" y="365126"/>
            <a:ext cx="8365881" cy="1325563"/>
          </a:xfrm>
        </p:spPr>
        <p:txBody>
          <a:bodyPr>
            <a:normAutofit/>
          </a:bodyPr>
          <a:lstStyle/>
          <a:p>
            <a:r>
              <a:rPr lang="zh-HK" altLang="zh-HK" sz="3600" b="1" dirty="0" smtClean="0"/>
              <a:t>明朝</a:t>
            </a:r>
            <a:r>
              <a:rPr lang="zh-HK" altLang="zh-HK" sz="3600" b="1" dirty="0"/>
              <a:t>宦禍</a:t>
            </a:r>
            <a:r>
              <a:rPr lang="en-US" altLang="zh-HK" sz="3600" b="1" dirty="0"/>
              <a:t>(The problems caused by eunuchs of the Ming Dynasty)</a:t>
            </a:r>
            <a:endParaRPr kumimoji="1" lang="zh-HK" altLang="en-US" sz="3600" dirty="0"/>
          </a:p>
        </p:txBody>
      </p:sp>
      <p:sp>
        <p:nvSpPr>
          <p:cNvPr id="3" name="內容版面配置區 2">
            <a:extLst>
              <a:ext uri="{FF2B5EF4-FFF2-40B4-BE49-F238E27FC236}">
                <a16:creationId xmlns:a16="http://schemas.microsoft.com/office/drawing/2014/main" id="{9DA9D165-DE43-F0A3-8989-6392EA283ED1}"/>
              </a:ext>
            </a:extLst>
          </p:cNvPr>
          <p:cNvSpPr>
            <a:spLocks noGrp="1"/>
          </p:cNvSpPr>
          <p:nvPr>
            <p:ph idx="1"/>
          </p:nvPr>
        </p:nvSpPr>
        <p:spPr>
          <a:xfrm>
            <a:off x="628650" y="2115771"/>
            <a:ext cx="7886700" cy="4351338"/>
          </a:xfrm>
        </p:spPr>
        <p:txBody>
          <a:bodyPr/>
          <a:lstStyle/>
          <a:p>
            <a:r>
              <a:rPr lang="zh-HK" altLang="zh-HK" dirty="0"/>
              <a:t>明朝宦官弄權，以致朝政日敗。</a:t>
            </a:r>
            <a:r>
              <a:rPr lang="en-US" altLang="zh-HK" dirty="0"/>
              <a:t>(Power abuse of eunuchs of the Ming Dynasty led to the corruption of the administration.)</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24</a:t>
            </a:fld>
            <a:endParaRPr kumimoji="1" lang="zh-HK" altLang="en-US"/>
          </a:p>
        </p:txBody>
      </p:sp>
    </p:spTree>
    <p:extLst>
      <p:ext uri="{BB962C8B-B14F-4D97-AF65-F5344CB8AC3E}">
        <p14:creationId xmlns:p14="http://schemas.microsoft.com/office/powerpoint/2010/main" val="1851615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25076868-CBEF-7470-E29B-FC8D285CDC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179" y="1495085"/>
            <a:ext cx="5070169" cy="5249278"/>
          </a:xfrm>
          <a:prstGeom prst="rect">
            <a:avLst/>
          </a:prstGeom>
        </p:spPr>
      </p:pic>
      <p:sp>
        <p:nvSpPr>
          <p:cNvPr id="5" name="文字方塊 4">
            <a:extLst>
              <a:ext uri="{FF2B5EF4-FFF2-40B4-BE49-F238E27FC236}">
                <a16:creationId xmlns:a16="http://schemas.microsoft.com/office/drawing/2014/main" id="{4D3BF982-6BB2-D081-047F-B18C3E5DC508}"/>
              </a:ext>
            </a:extLst>
          </p:cNvPr>
          <p:cNvSpPr txBox="1"/>
          <p:nvPr/>
        </p:nvSpPr>
        <p:spPr>
          <a:xfrm>
            <a:off x="428610" y="110090"/>
            <a:ext cx="8715389" cy="1384995"/>
          </a:xfrm>
          <a:prstGeom prst="rect">
            <a:avLst/>
          </a:prstGeom>
          <a:noFill/>
        </p:spPr>
        <p:txBody>
          <a:bodyPr wrap="square" rtlCol="0">
            <a:spAutoFit/>
          </a:bodyPr>
          <a:lstStyle/>
          <a:p>
            <a:r>
              <a:rPr lang="zh-HK" altLang="zh-HK" sz="2800" dirty="0"/>
              <a:t>資料一：明朝君臣處理政事的流程</a:t>
            </a:r>
            <a:r>
              <a:rPr lang="en-US" altLang="zh-HK" sz="2800" dirty="0"/>
              <a:t> (Source A: The workflow of administration by emperors and members of the Grand Secretariat in the Ming Dynasty) </a:t>
            </a:r>
            <a:endParaRPr lang="zh-TW" altLang="zh-HK" sz="2800" dirty="0"/>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25</a:t>
            </a:fld>
            <a:endParaRPr kumimoji="1" lang="zh-HK" altLang="en-US"/>
          </a:p>
        </p:txBody>
      </p:sp>
    </p:spTree>
    <p:extLst>
      <p:ext uri="{BB962C8B-B14F-4D97-AF65-F5344CB8AC3E}">
        <p14:creationId xmlns:p14="http://schemas.microsoft.com/office/powerpoint/2010/main" val="67722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1FF07E-2B51-4A8A-9E70-1D2F31ED4076}"/>
              </a:ext>
            </a:extLst>
          </p:cNvPr>
          <p:cNvSpPr>
            <a:spLocks noGrp="1"/>
          </p:cNvSpPr>
          <p:nvPr>
            <p:ph type="title"/>
          </p:nvPr>
        </p:nvSpPr>
        <p:spPr>
          <a:xfrm>
            <a:off x="579223" y="135925"/>
            <a:ext cx="8292928" cy="2075935"/>
          </a:xfrm>
        </p:spPr>
        <p:txBody>
          <a:bodyPr>
            <a:normAutofit fontScale="90000"/>
          </a:bodyPr>
          <a:lstStyle/>
          <a:p>
            <a:r>
              <a:rPr lang="zh-HK" altLang="zh-HK" sz="3600" dirty="0"/>
              <a:t>資料二：在鄂圖曼帝國後宮工作的太監繪畫</a:t>
            </a:r>
            <a:r>
              <a:rPr lang="en-US" altLang="zh-HK" sz="3600" dirty="0"/>
              <a:t>(Source B: A drawing of an eunuch working at the harem in the palace of the Ottoman Empire)</a:t>
            </a:r>
            <a:r>
              <a:rPr kumimoji="1" lang="zh-HK" altLang="en-US" dirty="0"/>
              <a:t/>
            </a:r>
            <a:br>
              <a:rPr kumimoji="1" lang="zh-HK" altLang="en-US" dirty="0"/>
            </a:br>
            <a:endParaRPr kumimoji="1" lang="zh-HK" altLang="en-US" dirty="0"/>
          </a:p>
        </p:txBody>
      </p:sp>
      <p:sp>
        <p:nvSpPr>
          <p:cNvPr id="6" name="Text Box 2">
            <a:extLst>
              <a:ext uri="{FF2B5EF4-FFF2-40B4-BE49-F238E27FC236}">
                <a16:creationId xmlns:a16="http://schemas.microsoft.com/office/drawing/2014/main" id="{16E1E22D-197C-F615-5BAD-9B7C9DA6CD18}"/>
              </a:ext>
            </a:extLst>
          </p:cNvPr>
          <p:cNvSpPr txBox="1">
            <a:spLocks noChangeArrowheads="1"/>
          </p:cNvSpPr>
          <p:nvPr/>
        </p:nvSpPr>
        <p:spPr bwMode="auto">
          <a:xfrm>
            <a:off x="4214367" y="1553680"/>
            <a:ext cx="4487166" cy="48936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zh-HK" sz="2400" kern="100" dirty="0">
                <a:effectLst/>
                <a:latin typeface="Times New Roman" panose="02020603050405020304" pitchFamily="18" charset="0"/>
                <a:ea typeface="標楷體" panose="02010601000101010101" pitchFamily="2" charset="-120"/>
                <a:cs typeface="新細明體" panose="02020500000000000000" pitchFamily="18" charset="-120"/>
              </a:rPr>
              <a:t>首席太監是鄂圖曼帝國的第三高官，僅次於蘇丹和首席部長。他可以隨時接近蘇丹，並充當蘇丹和首席部長之間的私人傳遞者。</a:t>
            </a:r>
            <a:r>
              <a:rPr lang="en-US" sz="2400" kern="100" dirty="0">
                <a:effectLst/>
                <a:latin typeface="Times New Roman" panose="02020603050405020304" pitchFamily="18" charset="0"/>
                <a:ea typeface="標楷體" panose="02010601000101010101" pitchFamily="2" charset="-120"/>
                <a:cs typeface="新細明體" panose="02020500000000000000" pitchFamily="18" charset="-120"/>
              </a:rPr>
              <a:t>(The Chief Black Eunuch (</a:t>
            </a:r>
            <a:r>
              <a:rPr lang="en-US" sz="2400" kern="100" dirty="0" err="1">
                <a:effectLst/>
                <a:latin typeface="Times New Roman" panose="02020603050405020304" pitchFamily="18" charset="0"/>
                <a:ea typeface="標楷體" panose="02010601000101010101" pitchFamily="2" charset="-120"/>
                <a:cs typeface="新細明體" panose="02020500000000000000" pitchFamily="18" charset="-120"/>
              </a:rPr>
              <a:t>Kizlar</a:t>
            </a:r>
            <a:r>
              <a:rPr lang="en-US" sz="2400" kern="100" dirty="0">
                <a:effectLst/>
                <a:latin typeface="Times New Roman" panose="02020603050405020304" pitchFamily="18" charset="0"/>
                <a:ea typeface="標楷體" panose="02010601000101010101" pitchFamily="2" charset="-120"/>
                <a:cs typeface="新細明體" panose="02020500000000000000" pitchFamily="18" charset="-120"/>
              </a:rPr>
              <a:t> Agha) was the third highest-ranking officer of the Ottoman Empire after the Sultan and the Grand Vizier (Chief Minister). He could contact the Sultan at any time, and functioned as the private messenger between the Sultan and the Grand Vizier.)</a:t>
            </a:r>
            <a:endParaRPr lang="zh-TW" sz="24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3" name="Slide Number Placeholder 2"/>
          <p:cNvSpPr>
            <a:spLocks noGrp="1"/>
          </p:cNvSpPr>
          <p:nvPr>
            <p:ph type="sldNum" sz="quarter" idx="12"/>
          </p:nvPr>
        </p:nvSpPr>
        <p:spPr/>
        <p:txBody>
          <a:bodyPr/>
          <a:lstStyle/>
          <a:p>
            <a:fld id="{A99B2CC0-CCC1-BD4F-AF78-157B4955DBB7}" type="slidenum">
              <a:rPr kumimoji="1" lang="zh-HK" altLang="en-US" smtClean="0"/>
              <a:t>26</a:t>
            </a:fld>
            <a:endParaRPr kumimoji="1" lang="zh-HK" altLang="en-US"/>
          </a:p>
        </p:txBody>
      </p:sp>
      <p:pic>
        <p:nvPicPr>
          <p:cNvPr id="4" name="Picture 3"/>
          <p:cNvPicPr>
            <a:picLocks noChangeAspect="1"/>
          </p:cNvPicPr>
          <p:nvPr/>
        </p:nvPicPr>
        <p:blipFill>
          <a:blip r:embed="rId2"/>
          <a:stretch>
            <a:fillRect/>
          </a:stretch>
        </p:blipFill>
        <p:spPr>
          <a:xfrm>
            <a:off x="579223" y="1541771"/>
            <a:ext cx="3532675" cy="5179705"/>
          </a:xfrm>
          <a:prstGeom prst="rect">
            <a:avLst/>
          </a:prstGeom>
        </p:spPr>
      </p:pic>
    </p:spTree>
    <p:extLst>
      <p:ext uri="{BB962C8B-B14F-4D97-AF65-F5344CB8AC3E}">
        <p14:creationId xmlns:p14="http://schemas.microsoft.com/office/powerpoint/2010/main" val="3554967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D43E79-B5C0-43F6-70DD-60DB8A74C872}"/>
              </a:ext>
            </a:extLst>
          </p:cNvPr>
          <p:cNvSpPr>
            <a:spLocks noGrp="1"/>
          </p:cNvSpPr>
          <p:nvPr>
            <p:ph idx="1"/>
          </p:nvPr>
        </p:nvSpPr>
        <p:spPr>
          <a:xfrm>
            <a:off x="628650" y="234778"/>
            <a:ext cx="7886700" cy="766119"/>
          </a:xfrm>
        </p:spPr>
        <p:txBody>
          <a:bodyPr/>
          <a:lstStyle/>
          <a:p>
            <a:pPr marL="0" indent="0">
              <a:buNone/>
            </a:pPr>
            <a:r>
              <a:rPr lang="zh-HK" altLang="zh-HK" sz="2400" dirty="0"/>
              <a:t>根據資料一及二，回答以下問題。</a:t>
            </a:r>
            <a:r>
              <a:rPr lang="en-US" altLang="zh-HK" sz="2400" dirty="0"/>
              <a:t>(Study Sources A and B, and answer the questions.)</a:t>
            </a:r>
            <a:r>
              <a:rPr lang="en-US" altLang="zh-HK" sz="2400" b="1" dirty="0"/>
              <a:t> </a:t>
            </a:r>
            <a:endParaRPr lang="zh-TW" altLang="zh-HK" sz="2400" dirty="0"/>
          </a:p>
          <a:p>
            <a:pPr marL="0" indent="0">
              <a:buNone/>
            </a:pPr>
            <a:endParaRPr kumimoji="1" lang="zh-HK" altLang="en-US" dirty="0"/>
          </a:p>
        </p:txBody>
      </p:sp>
      <p:sp>
        <p:nvSpPr>
          <p:cNvPr id="4" name="文字方塊 3">
            <a:extLst>
              <a:ext uri="{FF2B5EF4-FFF2-40B4-BE49-F238E27FC236}">
                <a16:creationId xmlns:a16="http://schemas.microsoft.com/office/drawing/2014/main" id="{A8020C84-6651-4BA7-1550-DE7CD7E23A4A}"/>
              </a:ext>
            </a:extLst>
          </p:cNvPr>
          <p:cNvSpPr txBox="1"/>
          <p:nvPr/>
        </p:nvSpPr>
        <p:spPr>
          <a:xfrm>
            <a:off x="4040658" y="2429307"/>
            <a:ext cx="1285102" cy="461665"/>
          </a:xfrm>
          <a:prstGeom prst="rect">
            <a:avLst/>
          </a:prstGeom>
          <a:noFill/>
        </p:spPr>
        <p:txBody>
          <a:bodyPr wrap="square" rtlCol="0">
            <a:spAutoFit/>
          </a:bodyPr>
          <a:lstStyle/>
          <a:p>
            <a:r>
              <a:rPr lang="zh-HK" altLang="zh-HK" sz="2400" dirty="0">
                <a:solidFill>
                  <a:srgbClr val="FF0000"/>
                </a:solidFill>
              </a:rPr>
              <a:t>傳遞者</a:t>
            </a:r>
            <a:endParaRPr kumimoji="1" lang="zh-HK" altLang="en-US" sz="2400" dirty="0">
              <a:solidFill>
                <a:srgbClr val="FF0000"/>
              </a:solidFill>
            </a:endParaRPr>
          </a:p>
        </p:txBody>
      </p:sp>
      <p:sp>
        <p:nvSpPr>
          <p:cNvPr id="5" name="文字方塊 4">
            <a:extLst>
              <a:ext uri="{FF2B5EF4-FFF2-40B4-BE49-F238E27FC236}">
                <a16:creationId xmlns:a16="http://schemas.microsoft.com/office/drawing/2014/main" id="{4CE402A1-3F0E-D025-4B80-C31B1EFEC197}"/>
              </a:ext>
            </a:extLst>
          </p:cNvPr>
          <p:cNvSpPr txBox="1"/>
          <p:nvPr/>
        </p:nvSpPr>
        <p:spPr>
          <a:xfrm>
            <a:off x="1124465" y="2822637"/>
            <a:ext cx="1940011" cy="461665"/>
          </a:xfrm>
          <a:prstGeom prst="rect">
            <a:avLst/>
          </a:prstGeom>
          <a:noFill/>
        </p:spPr>
        <p:txBody>
          <a:bodyPr wrap="square" rtlCol="0">
            <a:spAutoFit/>
          </a:bodyPr>
          <a:lstStyle/>
          <a:p>
            <a:r>
              <a:rPr lang="en-US" altLang="zh-HK" sz="2400" dirty="0">
                <a:solidFill>
                  <a:srgbClr val="FF0000"/>
                </a:solidFill>
              </a:rPr>
              <a:t>messengers</a:t>
            </a:r>
            <a:endParaRPr kumimoji="1" lang="zh-HK" altLang="en-US" sz="2400" dirty="0">
              <a:solidFill>
                <a:srgbClr val="FF0000"/>
              </a:solidFill>
            </a:endParaRPr>
          </a:p>
        </p:txBody>
      </p:sp>
      <p:sp>
        <p:nvSpPr>
          <p:cNvPr id="6" name="文字方塊 5">
            <a:extLst>
              <a:ext uri="{FF2B5EF4-FFF2-40B4-BE49-F238E27FC236}">
                <a16:creationId xmlns:a16="http://schemas.microsoft.com/office/drawing/2014/main" id="{591B3ABD-D5AF-EF50-4F5F-5D6113713334}"/>
              </a:ext>
            </a:extLst>
          </p:cNvPr>
          <p:cNvSpPr txBox="1"/>
          <p:nvPr/>
        </p:nvSpPr>
        <p:spPr>
          <a:xfrm>
            <a:off x="628650" y="3284302"/>
            <a:ext cx="8515350" cy="3693319"/>
          </a:xfrm>
          <a:prstGeom prst="rect">
            <a:avLst/>
          </a:prstGeom>
          <a:noFill/>
        </p:spPr>
        <p:txBody>
          <a:bodyPr wrap="square" rtlCol="0">
            <a:spAutoFit/>
          </a:bodyPr>
          <a:lstStyle/>
          <a:p>
            <a:r>
              <a:rPr lang="en-US" altLang="zh-HK" sz="2400" dirty="0"/>
              <a:t>2. </a:t>
            </a:r>
            <a:r>
              <a:rPr lang="zh-HK" altLang="zh-HK" sz="2400" dirty="0"/>
              <a:t>透過這個角色，宦官如何影響政治？試圈出答案。</a:t>
            </a:r>
            <a:r>
              <a:rPr lang="en-US" altLang="zh-HK" sz="2400" dirty="0"/>
              <a:t>(Through this role, how did eunuchs influence politics? Circle your answer.)</a:t>
            </a:r>
            <a:endParaRPr lang="zh-TW" altLang="zh-HK" sz="2400" dirty="0"/>
          </a:p>
          <a:p>
            <a:r>
              <a:rPr lang="en-US" altLang="zh-HK" sz="2400" dirty="0"/>
              <a:t>A. </a:t>
            </a:r>
            <a:r>
              <a:rPr lang="zh-HK" altLang="zh-HK" sz="2400" dirty="0"/>
              <a:t>在資訊的傳遞中，宦官可以按己意隨意加減雙方的信息。</a:t>
            </a:r>
            <a:r>
              <a:rPr lang="en-US" altLang="zh-HK" sz="2400" dirty="0"/>
              <a:t>(In the process of information transmission, eunuchs could add or delete pieces of information from both parties at will.)</a:t>
            </a:r>
            <a:endParaRPr lang="zh-TW" altLang="zh-HK" sz="2400" dirty="0"/>
          </a:p>
          <a:p>
            <a:r>
              <a:rPr lang="en-US" altLang="zh-HK" sz="2400" dirty="0"/>
              <a:t>B. </a:t>
            </a:r>
            <a:r>
              <a:rPr lang="zh-HK" altLang="zh-HK" sz="2400" dirty="0"/>
              <a:t>在資訊的傳遞中，宦官可以加上自己的意見，以達到特定的目的。</a:t>
            </a:r>
            <a:r>
              <a:rPr lang="en-US" altLang="zh-HK" sz="2400" dirty="0"/>
              <a:t>(In the process of information transmission, eunuchs could add their own opinions so as to achieve specific goals.)</a:t>
            </a:r>
            <a:endParaRPr lang="zh-TW" altLang="zh-HK" sz="2400" dirty="0"/>
          </a:p>
          <a:p>
            <a:r>
              <a:rPr lang="en-US" altLang="zh-HK" sz="2400" dirty="0"/>
              <a:t>C. </a:t>
            </a:r>
            <a:r>
              <a:rPr lang="zh-HK" altLang="zh-HK" sz="2400" dirty="0"/>
              <a:t>以上皆是</a:t>
            </a:r>
            <a:r>
              <a:rPr lang="en-US" altLang="zh-HK" sz="2400" dirty="0"/>
              <a:t>(all of above)</a:t>
            </a:r>
            <a:endParaRPr lang="zh-TW" altLang="zh-HK" sz="2400" dirty="0"/>
          </a:p>
          <a:p>
            <a:endParaRPr kumimoji="1" lang="zh-HK" altLang="en-US" dirty="0"/>
          </a:p>
        </p:txBody>
      </p:sp>
      <p:sp>
        <p:nvSpPr>
          <p:cNvPr id="7" name="矩形 6">
            <a:extLst>
              <a:ext uri="{FF2B5EF4-FFF2-40B4-BE49-F238E27FC236}">
                <a16:creationId xmlns:a16="http://schemas.microsoft.com/office/drawing/2014/main" id="{D0CF2BBD-7001-2717-9D4E-E0987D23586D}"/>
              </a:ext>
            </a:extLst>
          </p:cNvPr>
          <p:cNvSpPr/>
          <p:nvPr/>
        </p:nvSpPr>
        <p:spPr>
          <a:xfrm>
            <a:off x="628650" y="6314303"/>
            <a:ext cx="3239015" cy="432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文字方塊 1">
            <a:extLst>
              <a:ext uri="{FF2B5EF4-FFF2-40B4-BE49-F238E27FC236}">
                <a16:creationId xmlns:a16="http://schemas.microsoft.com/office/drawing/2014/main" id="{8BDE56E3-2030-B3EB-CF30-210B4772FB72}"/>
              </a:ext>
            </a:extLst>
          </p:cNvPr>
          <p:cNvSpPr txBox="1"/>
          <p:nvPr/>
        </p:nvSpPr>
        <p:spPr>
          <a:xfrm>
            <a:off x="628650" y="1000897"/>
            <a:ext cx="8367069" cy="2585323"/>
          </a:xfrm>
          <a:prstGeom prst="rect">
            <a:avLst/>
          </a:prstGeom>
          <a:noFill/>
        </p:spPr>
        <p:txBody>
          <a:bodyPr wrap="square" rtlCol="0">
            <a:spAutoFit/>
          </a:bodyPr>
          <a:lstStyle/>
          <a:p>
            <a:r>
              <a:rPr lang="en-US" altLang="zh-HK" sz="2400" dirty="0"/>
              <a:t>1.</a:t>
            </a:r>
            <a:r>
              <a:rPr lang="zh-HK" altLang="zh-HK" sz="2400" dirty="0"/>
              <a:t>明朝及鄂圖曼帝國的宦官在大臣和君主之間扮演什麼角色？</a:t>
            </a:r>
            <a:r>
              <a:rPr lang="en-US" altLang="zh-HK" sz="2400" dirty="0"/>
              <a:t>(What role in common did eunuchs of the Ming Dynasty and the Ottoman Empire play between the members of the ministers and emperors?)</a:t>
            </a:r>
            <a:endParaRPr lang="zh-TW" altLang="zh-HK" sz="2400" dirty="0"/>
          </a:p>
          <a:p>
            <a:r>
              <a:rPr lang="zh-HK" altLang="zh-HK" sz="2400" dirty="0"/>
              <a:t>宦官是大臣與皇帝之間的</a:t>
            </a:r>
            <a:r>
              <a:rPr lang="zh-HK" altLang="en-US" sz="2400" u="sng" dirty="0"/>
              <a:t>                  </a:t>
            </a:r>
            <a:r>
              <a:rPr lang="zh-HK" altLang="zh-HK" sz="2400" dirty="0"/>
              <a:t>。</a:t>
            </a:r>
            <a:r>
              <a:rPr lang="en-US" altLang="zh-HK" sz="2400" dirty="0"/>
              <a:t>(Eunuchs were </a:t>
            </a:r>
          </a:p>
          <a:p>
            <a:r>
              <a:rPr lang="en-US" altLang="zh-HK" sz="2400" dirty="0"/>
              <a:t>the</a:t>
            </a:r>
            <a:r>
              <a:rPr lang="en-US" altLang="zh-HK" sz="2400" u="sng" dirty="0"/>
              <a:t> </a:t>
            </a:r>
            <a:r>
              <a:rPr lang="zh-HK" altLang="en-US" sz="2400" u="sng" dirty="0"/>
              <a:t>                        </a:t>
            </a:r>
            <a:r>
              <a:rPr lang="en-US" altLang="zh-HK" sz="2400" dirty="0"/>
              <a:t>between the ministers and emperors.)</a:t>
            </a:r>
            <a:endParaRPr lang="zh-TW" altLang="zh-HK" sz="2400" dirty="0"/>
          </a:p>
          <a:p>
            <a:endParaRPr kumimoji="1" lang="zh-HK" altLang="en-US" dirty="0"/>
          </a:p>
        </p:txBody>
      </p:sp>
      <p:sp>
        <p:nvSpPr>
          <p:cNvPr id="8" name="Slide Number Placeholder 7"/>
          <p:cNvSpPr>
            <a:spLocks noGrp="1"/>
          </p:cNvSpPr>
          <p:nvPr>
            <p:ph type="sldNum" sz="quarter" idx="12"/>
          </p:nvPr>
        </p:nvSpPr>
        <p:spPr/>
        <p:txBody>
          <a:bodyPr/>
          <a:lstStyle/>
          <a:p>
            <a:fld id="{A99B2CC0-CCC1-BD4F-AF78-157B4955DBB7}" type="slidenum">
              <a:rPr kumimoji="1" lang="zh-HK" altLang="en-US" smtClean="0"/>
              <a:t>27</a:t>
            </a:fld>
            <a:endParaRPr kumimoji="1" lang="zh-HK" altLang="en-US"/>
          </a:p>
        </p:txBody>
      </p:sp>
    </p:spTree>
    <p:extLst>
      <p:ext uri="{BB962C8B-B14F-4D97-AF65-F5344CB8AC3E}">
        <p14:creationId xmlns:p14="http://schemas.microsoft.com/office/powerpoint/2010/main" val="9715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8A52BBD-19D4-3D25-3E6E-5F6246349851}"/>
              </a:ext>
            </a:extLst>
          </p:cNvPr>
          <p:cNvSpPr>
            <a:spLocks noGrp="1"/>
          </p:cNvSpPr>
          <p:nvPr>
            <p:ph idx="1"/>
          </p:nvPr>
        </p:nvSpPr>
        <p:spPr>
          <a:xfrm>
            <a:off x="216393" y="165153"/>
            <a:ext cx="8811065" cy="6020494"/>
          </a:xfrm>
        </p:spPr>
        <p:txBody>
          <a:bodyPr>
            <a:normAutofit/>
          </a:bodyPr>
          <a:lstStyle/>
          <a:p>
            <a:pPr marL="0" indent="0">
              <a:buNone/>
            </a:pPr>
            <a:r>
              <a:rPr lang="en-US" altLang="zh-HK" sz="1800" dirty="0"/>
              <a:t>3.</a:t>
            </a:r>
            <a:r>
              <a:rPr lang="zh-TW" altLang="zh-HK" sz="1800" dirty="0"/>
              <a:t>地圖</a:t>
            </a:r>
            <a:r>
              <a:rPr lang="zh-HK" altLang="zh-HK" sz="1800" dirty="0"/>
              <a:t>中列出曾經設置宦</a:t>
            </a:r>
            <a:r>
              <a:rPr lang="zh-TW" altLang="zh-HK" sz="1800" dirty="0"/>
              <a:t>官</a:t>
            </a:r>
            <a:r>
              <a:rPr lang="zh-HK" altLang="zh-HK" sz="1800" dirty="0"/>
              <a:t>的地方，請在方格上填上</a:t>
            </a:r>
            <a:r>
              <a:rPr lang="zh-TW" altLang="zh-HK" sz="1800" dirty="0"/>
              <a:t>適</a:t>
            </a:r>
            <a:r>
              <a:rPr lang="zh-HK" altLang="zh-HK" sz="1800" dirty="0"/>
              <a:t>當的英文代號</a:t>
            </a:r>
            <a:r>
              <a:rPr lang="zh-TW" altLang="zh-HK" sz="1800" dirty="0"/>
              <a:t>。</a:t>
            </a:r>
            <a:r>
              <a:rPr lang="en-US" altLang="zh-HK" sz="1800" dirty="0"/>
              <a:t>(The map shows the past locations where eunuchs existed. Please write down the appropriate letters in the boxes.)</a:t>
            </a:r>
          </a:p>
          <a:p>
            <a:pPr marL="0" indent="0">
              <a:buNone/>
            </a:pPr>
            <a:endParaRPr kumimoji="1" lang="zh-HK" altLang="en-US" sz="1800" dirty="0"/>
          </a:p>
        </p:txBody>
      </p:sp>
      <p:graphicFrame>
        <p:nvGraphicFramePr>
          <p:cNvPr id="6" name="表格 5">
            <a:extLst>
              <a:ext uri="{FF2B5EF4-FFF2-40B4-BE49-F238E27FC236}">
                <a16:creationId xmlns:a16="http://schemas.microsoft.com/office/drawing/2014/main" id="{EB2B17CB-265C-1909-83F4-C7AA7135ECFE}"/>
              </a:ext>
            </a:extLst>
          </p:cNvPr>
          <p:cNvGraphicFramePr>
            <a:graphicFrameLocks noGrp="1"/>
          </p:cNvGraphicFramePr>
          <p:nvPr>
            <p:extLst>
              <p:ext uri="{D42A27DB-BD31-4B8C-83A1-F6EECF244321}">
                <p14:modId xmlns:p14="http://schemas.microsoft.com/office/powerpoint/2010/main" val="1501619726"/>
              </p:ext>
            </p:extLst>
          </p:nvPr>
        </p:nvGraphicFramePr>
        <p:xfrm>
          <a:off x="6457950" y="1241723"/>
          <a:ext cx="2607310" cy="4030425"/>
        </p:xfrm>
        <a:graphic>
          <a:graphicData uri="http://schemas.openxmlformats.org/drawingml/2006/table">
            <a:tbl>
              <a:tblPr firstRow="1" firstCol="1" bandRow="1">
                <a:tableStyleId>{5C22544A-7EE6-4342-B048-85BDC9FD1C3A}</a:tableStyleId>
              </a:tblPr>
              <a:tblGrid>
                <a:gridCol w="267335">
                  <a:extLst>
                    <a:ext uri="{9D8B030D-6E8A-4147-A177-3AD203B41FA5}">
                      <a16:colId xmlns:a16="http://schemas.microsoft.com/office/drawing/2014/main" val="969839702"/>
                    </a:ext>
                  </a:extLst>
                </a:gridCol>
                <a:gridCol w="2339975">
                  <a:extLst>
                    <a:ext uri="{9D8B030D-6E8A-4147-A177-3AD203B41FA5}">
                      <a16:colId xmlns:a16="http://schemas.microsoft.com/office/drawing/2014/main" val="1573240937"/>
                    </a:ext>
                  </a:extLst>
                </a:gridCol>
              </a:tblGrid>
              <a:tr h="575775">
                <a:tc>
                  <a:txBody>
                    <a:bodyPr/>
                    <a:lstStyle/>
                    <a:p>
                      <a:pPr algn="r"/>
                      <a:r>
                        <a:rPr lang="en-US" sz="1400" kern="100">
                          <a:effectLst/>
                        </a:rPr>
                        <a:t>A</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b="0" kern="100" dirty="0">
                          <a:solidFill>
                            <a:schemeClr val="tx1"/>
                          </a:solidFill>
                          <a:effectLst/>
                        </a:rPr>
                        <a:t>明朝</a:t>
                      </a:r>
                      <a:r>
                        <a:rPr lang="en-US" sz="1400" b="0" kern="100" dirty="0">
                          <a:solidFill>
                            <a:schemeClr val="tx1"/>
                          </a:solidFill>
                          <a:effectLst/>
                        </a:rPr>
                        <a:t>(Ming Dynasty)</a:t>
                      </a:r>
                      <a:endParaRPr lang="zh-TW" sz="1400" b="0" kern="100" dirty="0">
                        <a:solidFill>
                          <a:schemeClr val="tx1"/>
                        </a:solidFill>
                        <a:effectLst/>
                      </a:endParaRPr>
                    </a:p>
                    <a:p>
                      <a:pPr algn="l"/>
                      <a:r>
                        <a:rPr lang="en-US" sz="1400" b="0" kern="100" dirty="0">
                          <a:solidFill>
                            <a:schemeClr val="tx1"/>
                          </a:solidFill>
                          <a:effectLst/>
                        </a:rPr>
                        <a:t>(1368</a:t>
                      </a:r>
                      <a:r>
                        <a:rPr lang="zh-TW" sz="1400" b="0" kern="100" dirty="0">
                          <a:solidFill>
                            <a:schemeClr val="tx1"/>
                          </a:solidFill>
                          <a:effectLst/>
                        </a:rPr>
                        <a:t>年</a:t>
                      </a:r>
                      <a:r>
                        <a:rPr lang="en-US" sz="1400" b="0" kern="100" dirty="0">
                          <a:solidFill>
                            <a:schemeClr val="tx1"/>
                          </a:solidFill>
                          <a:effectLst/>
                        </a:rPr>
                        <a:t>―1644</a:t>
                      </a:r>
                      <a:r>
                        <a:rPr lang="zh-TW" sz="1400" b="0" kern="100" dirty="0">
                          <a:solidFill>
                            <a:schemeClr val="tx1"/>
                          </a:solidFill>
                          <a:effectLst/>
                        </a:rPr>
                        <a:t>年</a:t>
                      </a:r>
                      <a:r>
                        <a:rPr lang="en-US" sz="1400" b="0" kern="100" dirty="0">
                          <a:solidFill>
                            <a:schemeClr val="tx1"/>
                          </a:solidFill>
                          <a:effectLst/>
                        </a:rPr>
                        <a:t>)</a:t>
                      </a:r>
                      <a:endParaRPr lang="zh-TW" sz="1400" b="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48911870"/>
                  </a:ext>
                </a:extLst>
              </a:tr>
              <a:tr h="575775">
                <a:tc>
                  <a:txBody>
                    <a:bodyPr/>
                    <a:lstStyle/>
                    <a:p>
                      <a:pPr algn="r"/>
                      <a:r>
                        <a:rPr lang="en-US" sz="1400" kern="100">
                          <a:effectLst/>
                        </a:rPr>
                        <a:t>B</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kern="100">
                          <a:effectLst/>
                        </a:rPr>
                        <a:t>鄂圖曼帝國</a:t>
                      </a:r>
                      <a:r>
                        <a:rPr lang="en-US" sz="1400" kern="100">
                          <a:effectLst/>
                        </a:rPr>
                        <a:t>(Ottoman Empire)</a:t>
                      </a:r>
                      <a:endParaRPr lang="zh-TW" sz="1400" kern="100">
                        <a:effectLst/>
                      </a:endParaRPr>
                    </a:p>
                    <a:p>
                      <a:pPr algn="l"/>
                      <a:r>
                        <a:rPr lang="en-US" sz="1400" kern="100">
                          <a:effectLst/>
                        </a:rPr>
                        <a:t>(1299</a:t>
                      </a:r>
                      <a:r>
                        <a:rPr lang="zh-TW" sz="1400" kern="100">
                          <a:effectLst/>
                        </a:rPr>
                        <a:t>年－</a:t>
                      </a:r>
                      <a:r>
                        <a:rPr lang="en-US" sz="1400" kern="100">
                          <a:effectLst/>
                        </a:rPr>
                        <a:t>1922</a:t>
                      </a:r>
                      <a:r>
                        <a:rPr lang="zh-TW" sz="1400" kern="100">
                          <a:effectLst/>
                        </a:rPr>
                        <a:t>年</a:t>
                      </a:r>
                      <a:r>
                        <a:rPr lang="en-US" sz="1400" kern="100">
                          <a:effectLst/>
                        </a:rPr>
                        <a:t>)</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773165404"/>
                  </a:ext>
                </a:extLst>
              </a:tr>
              <a:tr h="575775">
                <a:tc>
                  <a:txBody>
                    <a:bodyPr/>
                    <a:lstStyle/>
                    <a:p>
                      <a:pPr algn="r"/>
                      <a:r>
                        <a:rPr lang="en-US" sz="1400" kern="100">
                          <a:effectLst/>
                        </a:rPr>
                        <a:t>C</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kern="100" dirty="0">
                          <a:effectLst/>
                        </a:rPr>
                        <a:t>德里蘇丹國</a:t>
                      </a:r>
                      <a:r>
                        <a:rPr lang="en-US" sz="1400" kern="100" dirty="0">
                          <a:effectLst/>
                        </a:rPr>
                        <a:t>(Delhi Sultanate)</a:t>
                      </a:r>
                      <a:endParaRPr lang="zh-TW" sz="1400" kern="100" dirty="0">
                        <a:effectLst/>
                      </a:endParaRPr>
                    </a:p>
                    <a:p>
                      <a:pPr algn="l"/>
                      <a:r>
                        <a:rPr lang="en-US" sz="1400" kern="100" dirty="0">
                          <a:effectLst/>
                        </a:rPr>
                        <a:t>(1206</a:t>
                      </a:r>
                      <a:r>
                        <a:rPr lang="zh-TW" sz="1400" kern="100" dirty="0">
                          <a:effectLst/>
                        </a:rPr>
                        <a:t>年－</a:t>
                      </a:r>
                      <a:r>
                        <a:rPr lang="en-US" sz="1400" kern="100" dirty="0">
                          <a:effectLst/>
                        </a:rPr>
                        <a:t>1526</a:t>
                      </a:r>
                      <a:r>
                        <a:rPr lang="zh-TW" sz="1400" kern="100" dirty="0">
                          <a:effectLst/>
                        </a:rPr>
                        <a:t>年</a:t>
                      </a:r>
                      <a:r>
                        <a:rPr lang="en-US" sz="1400" kern="100" dirty="0">
                          <a:effectLst/>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65802465"/>
                  </a:ext>
                </a:extLst>
              </a:tr>
              <a:tr h="575775">
                <a:tc>
                  <a:txBody>
                    <a:bodyPr/>
                    <a:lstStyle/>
                    <a:p>
                      <a:pPr algn="r"/>
                      <a:r>
                        <a:rPr lang="en-US" sz="1400" kern="100">
                          <a:effectLst/>
                        </a:rPr>
                        <a:t>D</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kern="100" dirty="0">
                          <a:effectLst/>
                        </a:rPr>
                        <a:t>阿瑜陀耶王國</a:t>
                      </a:r>
                      <a:r>
                        <a:rPr lang="en-US" sz="1400" kern="100" dirty="0">
                          <a:effectLst/>
                        </a:rPr>
                        <a:t>(Ayutthaya Kingdom)(1351</a:t>
                      </a:r>
                      <a:r>
                        <a:rPr lang="zh-HK" sz="1400" kern="100" dirty="0">
                          <a:effectLst/>
                        </a:rPr>
                        <a:t>年－</a:t>
                      </a:r>
                      <a:r>
                        <a:rPr lang="en-US" sz="1400" kern="100" dirty="0">
                          <a:effectLst/>
                        </a:rPr>
                        <a:t>1767</a:t>
                      </a:r>
                      <a:r>
                        <a:rPr lang="zh-HK" sz="1400" kern="100" dirty="0">
                          <a:effectLst/>
                        </a:rPr>
                        <a:t>年</a:t>
                      </a:r>
                      <a:r>
                        <a:rPr lang="en-US" sz="1400" kern="100" dirty="0">
                          <a:effectLst/>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635973219"/>
                  </a:ext>
                </a:extLst>
              </a:tr>
              <a:tr h="575775">
                <a:tc>
                  <a:txBody>
                    <a:bodyPr/>
                    <a:lstStyle/>
                    <a:p>
                      <a:pPr algn="r"/>
                      <a:r>
                        <a:rPr lang="en-US" sz="1400" kern="100">
                          <a:effectLst/>
                        </a:rPr>
                        <a:t>E</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kern="100" dirty="0">
                          <a:effectLst/>
                        </a:rPr>
                        <a:t>貢榜王朝</a:t>
                      </a:r>
                      <a:r>
                        <a:rPr lang="en-US" sz="1400" kern="100" dirty="0">
                          <a:effectLst/>
                        </a:rPr>
                        <a:t>(</a:t>
                      </a:r>
                      <a:r>
                        <a:rPr lang="en-US" sz="1400" kern="100" dirty="0" err="1">
                          <a:effectLst/>
                        </a:rPr>
                        <a:t>Konbaung</a:t>
                      </a:r>
                      <a:r>
                        <a:rPr lang="en-US" sz="1400" kern="100" dirty="0">
                          <a:effectLst/>
                        </a:rPr>
                        <a:t> Dynasty)(1752</a:t>
                      </a:r>
                      <a:r>
                        <a:rPr lang="zh-HK" sz="1400" kern="100" dirty="0">
                          <a:effectLst/>
                        </a:rPr>
                        <a:t>年－</a:t>
                      </a:r>
                      <a:r>
                        <a:rPr lang="en-US" sz="1400" kern="100" dirty="0">
                          <a:effectLst/>
                        </a:rPr>
                        <a:t>1885</a:t>
                      </a:r>
                      <a:r>
                        <a:rPr lang="zh-HK" sz="1400" kern="100" dirty="0">
                          <a:effectLst/>
                        </a:rPr>
                        <a:t>年</a:t>
                      </a:r>
                      <a:r>
                        <a:rPr lang="en-US" sz="1400" kern="100" dirty="0">
                          <a:effectLst/>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255415933"/>
                  </a:ext>
                </a:extLst>
              </a:tr>
              <a:tr h="575775">
                <a:tc>
                  <a:txBody>
                    <a:bodyPr/>
                    <a:lstStyle/>
                    <a:p>
                      <a:pPr algn="r"/>
                      <a:r>
                        <a:rPr lang="en-US" sz="1400" kern="100">
                          <a:effectLst/>
                        </a:rPr>
                        <a:t>F</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kern="100" dirty="0">
                          <a:effectLst/>
                        </a:rPr>
                        <a:t>李朝</a:t>
                      </a:r>
                      <a:r>
                        <a:rPr lang="en-US" sz="1400" kern="100" dirty="0">
                          <a:effectLst/>
                        </a:rPr>
                        <a:t>(</a:t>
                      </a:r>
                      <a:r>
                        <a:rPr lang="en-US" sz="1400" kern="100" dirty="0" err="1">
                          <a:effectLst/>
                        </a:rPr>
                        <a:t>Lý</a:t>
                      </a:r>
                      <a:r>
                        <a:rPr lang="en-US" sz="1400" kern="100" dirty="0">
                          <a:effectLst/>
                        </a:rPr>
                        <a:t> Dynasty)</a:t>
                      </a:r>
                      <a:endParaRPr lang="zh-TW" sz="1400" kern="100" dirty="0">
                        <a:effectLst/>
                      </a:endParaRPr>
                    </a:p>
                    <a:p>
                      <a:pPr algn="l"/>
                      <a:r>
                        <a:rPr lang="en-US" sz="1400" kern="100" dirty="0">
                          <a:effectLst/>
                        </a:rPr>
                        <a:t>(1009</a:t>
                      </a:r>
                      <a:r>
                        <a:rPr lang="zh-TW" sz="1400" kern="100" dirty="0">
                          <a:effectLst/>
                        </a:rPr>
                        <a:t>年－</a:t>
                      </a:r>
                      <a:r>
                        <a:rPr lang="en-US" sz="1400" kern="100" dirty="0">
                          <a:effectLst/>
                        </a:rPr>
                        <a:t>1226</a:t>
                      </a:r>
                      <a:r>
                        <a:rPr lang="zh-TW" sz="1400" kern="100" dirty="0">
                          <a:effectLst/>
                        </a:rPr>
                        <a:t>年</a:t>
                      </a:r>
                      <a:r>
                        <a:rPr lang="en-US" sz="1400" kern="100" dirty="0">
                          <a:effectLst/>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1195578"/>
                  </a:ext>
                </a:extLst>
              </a:tr>
              <a:tr h="575775">
                <a:tc>
                  <a:txBody>
                    <a:bodyPr/>
                    <a:lstStyle/>
                    <a:p>
                      <a:pPr algn="r"/>
                      <a:r>
                        <a:rPr lang="en-US" sz="1400" kern="100">
                          <a:effectLst/>
                        </a:rPr>
                        <a:t>G</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lgn="l"/>
                      <a:r>
                        <a:rPr lang="zh-TW" sz="1400" kern="100" dirty="0">
                          <a:effectLst/>
                        </a:rPr>
                        <a:t>朝鮮王朝</a:t>
                      </a:r>
                      <a:r>
                        <a:rPr lang="en-US" sz="1400" kern="100" dirty="0">
                          <a:effectLst/>
                        </a:rPr>
                        <a:t>(Joseon Dynasty) (1392</a:t>
                      </a:r>
                      <a:r>
                        <a:rPr lang="zh-TW" sz="1400" kern="100" dirty="0">
                          <a:effectLst/>
                        </a:rPr>
                        <a:t>年－</a:t>
                      </a:r>
                      <a:r>
                        <a:rPr lang="en-US" sz="1400" kern="100" dirty="0">
                          <a:effectLst/>
                        </a:rPr>
                        <a:t>1897</a:t>
                      </a:r>
                      <a:r>
                        <a:rPr lang="zh-TW" sz="1400" kern="100" dirty="0">
                          <a:effectLst/>
                        </a:rPr>
                        <a:t>年</a:t>
                      </a:r>
                      <a:r>
                        <a:rPr lang="en-US" sz="1400" kern="100" dirty="0">
                          <a:effectLst/>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780877788"/>
                  </a:ext>
                </a:extLst>
              </a:tr>
            </a:tbl>
          </a:graphicData>
        </a:graphic>
      </p:graphicFrame>
      <p:sp>
        <p:nvSpPr>
          <p:cNvPr id="7" name="Rectangle 1">
            <a:extLst>
              <a:ext uri="{FF2B5EF4-FFF2-40B4-BE49-F238E27FC236}">
                <a16:creationId xmlns:a16="http://schemas.microsoft.com/office/drawing/2014/main" id="{63474221-4EE9-8D5A-BB44-F86BED372E7A}"/>
              </a:ext>
            </a:extLst>
          </p:cNvPr>
          <p:cNvSpPr>
            <a:spLocks noChangeArrowheads="1"/>
          </p:cNvSpPr>
          <p:nvPr/>
        </p:nvSpPr>
        <p:spPr bwMode="auto">
          <a:xfrm>
            <a:off x="7062187" y="13096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3" name="Slide Number Placeholder 12"/>
          <p:cNvSpPr>
            <a:spLocks noGrp="1"/>
          </p:cNvSpPr>
          <p:nvPr>
            <p:ph type="sldNum" sz="quarter" idx="12"/>
          </p:nvPr>
        </p:nvSpPr>
        <p:spPr/>
        <p:txBody>
          <a:bodyPr/>
          <a:lstStyle/>
          <a:p>
            <a:fld id="{A99B2CC0-CCC1-BD4F-AF78-157B4955DBB7}" type="slidenum">
              <a:rPr kumimoji="1" lang="zh-HK" altLang="en-US" smtClean="0"/>
              <a:t>28</a:t>
            </a:fld>
            <a:endParaRPr kumimoji="1" lang="zh-HK" altLang="en-US"/>
          </a:p>
        </p:txBody>
      </p:sp>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99850" y="1232435"/>
            <a:ext cx="6320297" cy="4130227"/>
          </a:xfrm>
          <a:prstGeom prst="rect">
            <a:avLst/>
          </a:prstGeom>
        </p:spPr>
      </p:pic>
      <p:sp>
        <p:nvSpPr>
          <p:cNvPr id="25" name="文字方塊 3">
            <a:extLst>
              <a:ext uri="{FF2B5EF4-FFF2-40B4-BE49-F238E27FC236}">
                <a16:creationId xmlns:a16="http://schemas.microsoft.com/office/drawing/2014/main" id="{D77B3B4A-6A84-CBFE-09F2-CD1028777079}"/>
              </a:ext>
            </a:extLst>
          </p:cNvPr>
          <p:cNvSpPr txBox="1"/>
          <p:nvPr/>
        </p:nvSpPr>
        <p:spPr>
          <a:xfrm>
            <a:off x="1661583" y="2227515"/>
            <a:ext cx="296562" cy="307777"/>
          </a:xfrm>
          <a:prstGeom prst="rect">
            <a:avLst/>
          </a:prstGeom>
          <a:noFill/>
        </p:spPr>
        <p:txBody>
          <a:bodyPr wrap="square" rtlCol="0">
            <a:spAutoFit/>
          </a:bodyPr>
          <a:lstStyle/>
          <a:p>
            <a:r>
              <a:rPr kumimoji="1" lang="en-US" altLang="zh-HK" sz="1400" dirty="0">
                <a:solidFill>
                  <a:srgbClr val="FF0000"/>
                </a:solidFill>
              </a:rPr>
              <a:t>B</a:t>
            </a:r>
            <a:endParaRPr kumimoji="1" lang="zh-HK" altLang="en-US" sz="1400" dirty="0">
              <a:solidFill>
                <a:srgbClr val="FF0000"/>
              </a:solidFill>
            </a:endParaRPr>
          </a:p>
        </p:txBody>
      </p:sp>
      <p:sp>
        <p:nvSpPr>
          <p:cNvPr id="26" name="文字方塊 7">
            <a:extLst>
              <a:ext uri="{FF2B5EF4-FFF2-40B4-BE49-F238E27FC236}">
                <a16:creationId xmlns:a16="http://schemas.microsoft.com/office/drawing/2014/main" id="{2CE861A9-642E-7AA7-77FB-BBE6F577DE94}"/>
              </a:ext>
            </a:extLst>
          </p:cNvPr>
          <p:cNvSpPr txBox="1"/>
          <p:nvPr/>
        </p:nvSpPr>
        <p:spPr>
          <a:xfrm>
            <a:off x="1401064" y="3264418"/>
            <a:ext cx="315975" cy="307777"/>
          </a:xfrm>
          <a:prstGeom prst="rect">
            <a:avLst/>
          </a:prstGeom>
          <a:noFill/>
        </p:spPr>
        <p:txBody>
          <a:bodyPr wrap="square" rtlCol="0">
            <a:spAutoFit/>
          </a:bodyPr>
          <a:lstStyle/>
          <a:p>
            <a:r>
              <a:rPr kumimoji="1" lang="en-US" altLang="zh-HK" sz="1400" dirty="0">
                <a:solidFill>
                  <a:srgbClr val="FF0000"/>
                </a:solidFill>
              </a:rPr>
              <a:t>C</a:t>
            </a:r>
            <a:endParaRPr kumimoji="1" lang="zh-HK" altLang="en-US" sz="1400" dirty="0">
              <a:solidFill>
                <a:srgbClr val="FF0000"/>
              </a:solidFill>
            </a:endParaRPr>
          </a:p>
        </p:txBody>
      </p:sp>
      <p:sp>
        <p:nvSpPr>
          <p:cNvPr id="27" name="文字方塊 9">
            <a:extLst>
              <a:ext uri="{FF2B5EF4-FFF2-40B4-BE49-F238E27FC236}">
                <a16:creationId xmlns:a16="http://schemas.microsoft.com/office/drawing/2014/main" id="{A89926F7-D013-75DA-F2F1-42F304B3DDC6}"/>
              </a:ext>
            </a:extLst>
          </p:cNvPr>
          <p:cNvSpPr txBox="1"/>
          <p:nvPr/>
        </p:nvSpPr>
        <p:spPr>
          <a:xfrm>
            <a:off x="1508697" y="3838764"/>
            <a:ext cx="194449" cy="307777"/>
          </a:xfrm>
          <a:prstGeom prst="rect">
            <a:avLst/>
          </a:prstGeom>
          <a:noFill/>
        </p:spPr>
        <p:txBody>
          <a:bodyPr wrap="square" rtlCol="0">
            <a:spAutoFit/>
          </a:bodyPr>
          <a:lstStyle/>
          <a:p>
            <a:r>
              <a:rPr kumimoji="1" lang="en-US" altLang="zh-HK" sz="1400" dirty="0">
                <a:solidFill>
                  <a:srgbClr val="FF0000"/>
                </a:solidFill>
              </a:rPr>
              <a:t>E</a:t>
            </a:r>
            <a:endParaRPr kumimoji="1" lang="zh-HK" altLang="en-US" sz="1400" dirty="0">
              <a:solidFill>
                <a:srgbClr val="FF0000"/>
              </a:solidFill>
            </a:endParaRPr>
          </a:p>
        </p:txBody>
      </p:sp>
      <p:sp>
        <p:nvSpPr>
          <p:cNvPr id="28" name="文字方塊 8">
            <a:extLst>
              <a:ext uri="{FF2B5EF4-FFF2-40B4-BE49-F238E27FC236}">
                <a16:creationId xmlns:a16="http://schemas.microsoft.com/office/drawing/2014/main" id="{31CC657D-7035-E49D-F6B5-E5E031239CDA}"/>
              </a:ext>
            </a:extLst>
          </p:cNvPr>
          <p:cNvSpPr txBox="1"/>
          <p:nvPr/>
        </p:nvSpPr>
        <p:spPr>
          <a:xfrm>
            <a:off x="1985040" y="3315478"/>
            <a:ext cx="296789" cy="307777"/>
          </a:xfrm>
          <a:prstGeom prst="rect">
            <a:avLst/>
          </a:prstGeom>
          <a:noFill/>
        </p:spPr>
        <p:txBody>
          <a:bodyPr wrap="square" rtlCol="0">
            <a:spAutoFit/>
          </a:bodyPr>
          <a:lstStyle/>
          <a:p>
            <a:r>
              <a:rPr kumimoji="1" lang="en-US" altLang="zh-HK" sz="1400" dirty="0">
                <a:solidFill>
                  <a:srgbClr val="FF0000"/>
                </a:solidFill>
              </a:rPr>
              <a:t>D</a:t>
            </a:r>
            <a:endParaRPr kumimoji="1" lang="zh-HK" altLang="en-US" sz="1400" dirty="0">
              <a:solidFill>
                <a:srgbClr val="FF0000"/>
              </a:solidFill>
            </a:endParaRPr>
          </a:p>
        </p:txBody>
      </p:sp>
      <p:sp>
        <p:nvSpPr>
          <p:cNvPr id="29" name="文字方塊 10">
            <a:extLst>
              <a:ext uri="{FF2B5EF4-FFF2-40B4-BE49-F238E27FC236}">
                <a16:creationId xmlns:a16="http://schemas.microsoft.com/office/drawing/2014/main" id="{79ED3EEE-D65D-6833-32C2-F3DEB87246CB}"/>
              </a:ext>
            </a:extLst>
          </p:cNvPr>
          <p:cNvSpPr txBox="1"/>
          <p:nvPr/>
        </p:nvSpPr>
        <p:spPr>
          <a:xfrm>
            <a:off x="3019196" y="3058221"/>
            <a:ext cx="308919" cy="307777"/>
          </a:xfrm>
          <a:prstGeom prst="rect">
            <a:avLst/>
          </a:prstGeom>
          <a:noFill/>
        </p:spPr>
        <p:txBody>
          <a:bodyPr wrap="square" rtlCol="0">
            <a:spAutoFit/>
          </a:bodyPr>
          <a:lstStyle/>
          <a:p>
            <a:r>
              <a:rPr kumimoji="1" lang="en-US" altLang="zh-HK" sz="1400" dirty="0">
                <a:solidFill>
                  <a:srgbClr val="FF0000"/>
                </a:solidFill>
              </a:rPr>
              <a:t>F</a:t>
            </a:r>
            <a:endParaRPr kumimoji="1" lang="zh-HK" altLang="en-US" sz="1400" dirty="0">
              <a:solidFill>
                <a:srgbClr val="FF0000"/>
              </a:solidFill>
            </a:endParaRPr>
          </a:p>
        </p:txBody>
      </p:sp>
      <p:sp>
        <p:nvSpPr>
          <p:cNvPr id="30" name="文字方塊 1">
            <a:extLst>
              <a:ext uri="{FF2B5EF4-FFF2-40B4-BE49-F238E27FC236}">
                <a16:creationId xmlns:a16="http://schemas.microsoft.com/office/drawing/2014/main" id="{1E8E758D-4032-C51A-8381-1E5D3A30A4B6}"/>
              </a:ext>
            </a:extLst>
          </p:cNvPr>
          <p:cNvSpPr txBox="1"/>
          <p:nvPr/>
        </p:nvSpPr>
        <p:spPr>
          <a:xfrm>
            <a:off x="2893779" y="2697164"/>
            <a:ext cx="321394" cy="307777"/>
          </a:xfrm>
          <a:prstGeom prst="rect">
            <a:avLst/>
          </a:prstGeom>
          <a:noFill/>
        </p:spPr>
        <p:txBody>
          <a:bodyPr wrap="square" rtlCol="0">
            <a:spAutoFit/>
          </a:bodyPr>
          <a:lstStyle/>
          <a:p>
            <a:r>
              <a:rPr kumimoji="1" lang="en-US" altLang="zh-HK" sz="1400" dirty="0">
                <a:solidFill>
                  <a:srgbClr val="FF0000"/>
                </a:solidFill>
              </a:rPr>
              <a:t>A</a:t>
            </a:r>
            <a:endParaRPr kumimoji="1" lang="zh-HK" altLang="en-US" sz="1400" dirty="0">
              <a:solidFill>
                <a:srgbClr val="FF0000"/>
              </a:solidFill>
            </a:endParaRPr>
          </a:p>
        </p:txBody>
      </p:sp>
      <p:sp>
        <p:nvSpPr>
          <p:cNvPr id="31" name="文字方塊 11">
            <a:extLst>
              <a:ext uri="{FF2B5EF4-FFF2-40B4-BE49-F238E27FC236}">
                <a16:creationId xmlns:a16="http://schemas.microsoft.com/office/drawing/2014/main" id="{327B78A9-32A8-C2AE-D7C5-3FCE2424C79E}"/>
              </a:ext>
            </a:extLst>
          </p:cNvPr>
          <p:cNvSpPr txBox="1"/>
          <p:nvPr/>
        </p:nvSpPr>
        <p:spPr>
          <a:xfrm>
            <a:off x="3520462" y="2227515"/>
            <a:ext cx="316429" cy="307777"/>
          </a:xfrm>
          <a:prstGeom prst="rect">
            <a:avLst/>
          </a:prstGeom>
          <a:noFill/>
        </p:spPr>
        <p:txBody>
          <a:bodyPr wrap="square" rtlCol="0">
            <a:spAutoFit/>
          </a:bodyPr>
          <a:lstStyle/>
          <a:p>
            <a:r>
              <a:rPr kumimoji="1" lang="en-US" altLang="zh-HK" sz="1400" dirty="0">
                <a:solidFill>
                  <a:srgbClr val="FF0000"/>
                </a:solidFill>
              </a:rPr>
              <a:t>G</a:t>
            </a:r>
            <a:endParaRPr kumimoji="1" lang="zh-HK" altLang="en-US" sz="1400" dirty="0">
              <a:solidFill>
                <a:srgbClr val="FF0000"/>
              </a:solidFill>
            </a:endParaRPr>
          </a:p>
        </p:txBody>
      </p:sp>
    </p:spTree>
    <p:extLst>
      <p:ext uri="{BB962C8B-B14F-4D97-AF65-F5344CB8AC3E}">
        <p14:creationId xmlns:p14="http://schemas.microsoft.com/office/powerpoint/2010/main" val="42529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92DCE3-8E16-FD6B-8249-4485C76C61CC}"/>
              </a:ext>
            </a:extLst>
          </p:cNvPr>
          <p:cNvSpPr>
            <a:spLocks noGrp="1"/>
          </p:cNvSpPr>
          <p:nvPr>
            <p:ph type="title"/>
          </p:nvPr>
        </p:nvSpPr>
        <p:spPr>
          <a:xfrm>
            <a:off x="628649" y="185739"/>
            <a:ext cx="7886700" cy="969404"/>
          </a:xfrm>
        </p:spPr>
        <p:txBody>
          <a:bodyPr>
            <a:noAutofit/>
          </a:bodyPr>
          <a:lstStyle/>
          <a:p>
            <a:r>
              <a:rPr lang="zh-HK" altLang="zh-HK" sz="3200" dirty="0"/>
              <a:t>資料三：豹房軍士的銅</a:t>
            </a:r>
            <a:r>
              <a:rPr lang="zh-TW" altLang="zh-HK" sz="3200" dirty="0"/>
              <a:t>牌</a:t>
            </a:r>
            <a:r>
              <a:rPr lang="en-US" altLang="zh-HK" sz="3200" b="1" dirty="0"/>
              <a:t>(Source C: Bronze Warrior Plate in Leopard House)</a:t>
            </a:r>
            <a:endParaRPr kumimoji="1" lang="zh-HK" altLang="en-US" sz="3200" dirty="0"/>
          </a:p>
        </p:txBody>
      </p:sp>
      <p:sp>
        <p:nvSpPr>
          <p:cNvPr id="3" name="內容版面配置區 2">
            <a:extLst>
              <a:ext uri="{FF2B5EF4-FFF2-40B4-BE49-F238E27FC236}">
                <a16:creationId xmlns:a16="http://schemas.microsoft.com/office/drawing/2014/main" id="{F6F79702-80CC-EA6E-B255-90944F462714}"/>
              </a:ext>
            </a:extLst>
          </p:cNvPr>
          <p:cNvSpPr>
            <a:spLocks noGrp="1"/>
          </p:cNvSpPr>
          <p:nvPr>
            <p:ph idx="1"/>
          </p:nvPr>
        </p:nvSpPr>
        <p:spPr>
          <a:xfrm>
            <a:off x="628650" y="1334531"/>
            <a:ext cx="7886700" cy="4842432"/>
          </a:xfrm>
        </p:spPr>
        <p:txBody>
          <a:bodyPr/>
          <a:lstStyle/>
          <a:p>
            <a:pPr marL="0" indent="0">
              <a:buNone/>
            </a:pPr>
            <a:r>
              <a:rPr lang="zh-HK" altLang="zh-HK" sz="1800" dirty="0"/>
              <a:t>中國國家博物館</a:t>
            </a:r>
            <a:r>
              <a:rPr lang="en-US" altLang="zh-HK" sz="1800" dirty="0"/>
              <a:t>(National Museum of China)</a:t>
            </a:r>
            <a:endParaRPr lang="zh-TW" altLang="zh-HK" sz="1800" dirty="0"/>
          </a:p>
          <a:p>
            <a:pPr marL="0" indent="0">
              <a:buNone/>
            </a:pPr>
            <a:r>
              <a:rPr lang="en-US" altLang="zh-HK" sz="1800" u="sng" dirty="0">
                <a:hlinkClick r:id="rId2"/>
              </a:rPr>
              <a:t>http://en.chnmuseum.cn/collections_577/collection_highlights_608/artifacts_handed___down_from_ancient_times_612/202008/t20200811_246884.html</a:t>
            </a:r>
            <a:r>
              <a:rPr lang="en-US" altLang="zh-HK" sz="1800" u="sng" dirty="0"/>
              <a:t> </a:t>
            </a:r>
            <a:r>
              <a:rPr lang="en-US" altLang="zh-HK" sz="1800" dirty="0"/>
              <a:t>(</a:t>
            </a:r>
            <a:r>
              <a:rPr lang="zh-HK" altLang="zh-HK" sz="1800" dirty="0"/>
              <a:t>英文 </a:t>
            </a:r>
            <a:r>
              <a:rPr lang="en-US" altLang="zh-HK" sz="1800" dirty="0"/>
              <a:t>English)</a:t>
            </a:r>
            <a:endParaRPr lang="zh-TW" altLang="zh-HK" sz="1800" dirty="0"/>
          </a:p>
          <a:p>
            <a:pPr marL="0" indent="0">
              <a:buNone/>
            </a:pPr>
            <a:r>
              <a:rPr lang="en-US" altLang="zh-HK" sz="1800" u="sng" dirty="0">
                <a:hlinkClick r:id="rId3"/>
              </a:rPr>
              <a:t>http://www.chnmuseum.cn/zp/zpml/csp/202008/t20200826_247452.shtml</a:t>
            </a:r>
            <a:r>
              <a:rPr lang="en-US" altLang="zh-HK" sz="1800" u="sng" dirty="0"/>
              <a:t> </a:t>
            </a:r>
            <a:r>
              <a:rPr lang="en-US" altLang="zh-HK" sz="1800" dirty="0"/>
              <a:t>(</a:t>
            </a:r>
            <a:r>
              <a:rPr lang="zh-TW" altLang="zh-HK" sz="1800" dirty="0"/>
              <a:t>中</a:t>
            </a:r>
            <a:r>
              <a:rPr lang="zh-HK" altLang="zh-HK" sz="1800" dirty="0"/>
              <a:t>文 </a:t>
            </a:r>
            <a:r>
              <a:rPr lang="en-US" altLang="zh-HK" sz="1800" dirty="0"/>
              <a:t>Chinese)</a:t>
            </a:r>
            <a:endParaRPr lang="zh-TW" altLang="zh-HK" sz="1800" dirty="0"/>
          </a:p>
          <a:p>
            <a:pPr marL="0" indent="0">
              <a:buNone/>
            </a:pPr>
            <a:endParaRPr kumimoji="1" lang="zh-HK" altLang="en-US" dirty="0"/>
          </a:p>
        </p:txBody>
      </p:sp>
      <p:pic>
        <p:nvPicPr>
          <p:cNvPr id="4" name="圖片 3">
            <a:extLst>
              <a:ext uri="{FF2B5EF4-FFF2-40B4-BE49-F238E27FC236}">
                <a16:creationId xmlns:a16="http://schemas.microsoft.com/office/drawing/2014/main" id="{D577D82D-BE37-7475-AF33-E109314D0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273" y="2928894"/>
            <a:ext cx="1314450" cy="1320800"/>
          </a:xfrm>
          <a:prstGeom prst="rect">
            <a:avLst/>
          </a:prstGeom>
        </p:spPr>
      </p:pic>
      <p:pic>
        <p:nvPicPr>
          <p:cNvPr id="5" name="Picture 22">
            <a:extLst>
              <a:ext uri="{FF2B5EF4-FFF2-40B4-BE49-F238E27FC236}">
                <a16:creationId xmlns:a16="http://schemas.microsoft.com/office/drawing/2014/main" id="{717519C9-CD08-06CE-D123-AD3F1FD43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625" y="2911045"/>
            <a:ext cx="1295400" cy="1295400"/>
          </a:xfrm>
          <a:prstGeom prst="rect">
            <a:avLst/>
          </a:prstGeom>
        </p:spPr>
      </p:pic>
      <p:sp>
        <p:nvSpPr>
          <p:cNvPr id="6" name="文字方塊 5">
            <a:extLst>
              <a:ext uri="{FF2B5EF4-FFF2-40B4-BE49-F238E27FC236}">
                <a16:creationId xmlns:a16="http://schemas.microsoft.com/office/drawing/2014/main" id="{DED35449-7A5D-A971-2867-92A909C283F6}"/>
              </a:ext>
            </a:extLst>
          </p:cNvPr>
          <p:cNvSpPr txBox="1"/>
          <p:nvPr/>
        </p:nvSpPr>
        <p:spPr>
          <a:xfrm>
            <a:off x="1715273" y="4249694"/>
            <a:ext cx="1213278" cy="276999"/>
          </a:xfrm>
          <a:prstGeom prst="rect">
            <a:avLst/>
          </a:prstGeom>
          <a:noFill/>
        </p:spPr>
        <p:txBody>
          <a:bodyPr wrap="square" rtlCol="0">
            <a:spAutoFit/>
          </a:bodyPr>
          <a:lstStyle/>
          <a:p>
            <a:r>
              <a:rPr lang="en-US" altLang="zh-HK" sz="1200" dirty="0"/>
              <a:t>(</a:t>
            </a:r>
            <a:r>
              <a:rPr lang="zh-HK" altLang="zh-HK" sz="1200" dirty="0"/>
              <a:t>英文 </a:t>
            </a:r>
            <a:r>
              <a:rPr lang="en-US" altLang="zh-HK" sz="1200" dirty="0"/>
              <a:t>English)</a:t>
            </a:r>
            <a:endParaRPr kumimoji="1" lang="zh-HK" altLang="en-US" sz="1200" dirty="0"/>
          </a:p>
        </p:txBody>
      </p:sp>
      <p:sp>
        <p:nvSpPr>
          <p:cNvPr id="7" name="文字方塊 6">
            <a:extLst>
              <a:ext uri="{FF2B5EF4-FFF2-40B4-BE49-F238E27FC236}">
                <a16:creationId xmlns:a16="http://schemas.microsoft.com/office/drawing/2014/main" id="{EE1F87B6-F4E1-5D6B-1C4B-B07A413C6D92}"/>
              </a:ext>
            </a:extLst>
          </p:cNvPr>
          <p:cNvSpPr txBox="1"/>
          <p:nvPr/>
        </p:nvSpPr>
        <p:spPr>
          <a:xfrm>
            <a:off x="4901001" y="4206445"/>
            <a:ext cx="1213278" cy="276999"/>
          </a:xfrm>
          <a:prstGeom prst="rect">
            <a:avLst/>
          </a:prstGeom>
          <a:noFill/>
        </p:spPr>
        <p:txBody>
          <a:bodyPr wrap="square" rtlCol="0">
            <a:spAutoFit/>
          </a:bodyPr>
          <a:lstStyle/>
          <a:p>
            <a:r>
              <a:rPr lang="en-US" altLang="zh-HK" sz="1200" dirty="0"/>
              <a:t>(</a:t>
            </a:r>
            <a:r>
              <a:rPr lang="zh-TW" altLang="zh-HK" sz="1200" dirty="0"/>
              <a:t>中</a:t>
            </a:r>
            <a:r>
              <a:rPr lang="zh-HK" altLang="zh-HK" sz="1200" dirty="0"/>
              <a:t>文 </a:t>
            </a:r>
            <a:r>
              <a:rPr lang="en-US" altLang="zh-HK" sz="1200" dirty="0"/>
              <a:t>Chinese)</a:t>
            </a:r>
            <a:endParaRPr kumimoji="1" lang="zh-HK" altLang="en-US" sz="1200" dirty="0"/>
          </a:p>
        </p:txBody>
      </p:sp>
      <p:sp>
        <p:nvSpPr>
          <p:cNvPr id="8" name="文字方塊 7">
            <a:extLst>
              <a:ext uri="{FF2B5EF4-FFF2-40B4-BE49-F238E27FC236}">
                <a16:creationId xmlns:a16="http://schemas.microsoft.com/office/drawing/2014/main" id="{33919A95-CBA1-94BE-2151-A0856026B9C4}"/>
              </a:ext>
            </a:extLst>
          </p:cNvPr>
          <p:cNvSpPr txBox="1"/>
          <p:nvPr/>
        </p:nvSpPr>
        <p:spPr>
          <a:xfrm>
            <a:off x="628649" y="4526693"/>
            <a:ext cx="8169361" cy="2585323"/>
          </a:xfrm>
          <a:prstGeom prst="rect">
            <a:avLst/>
          </a:prstGeom>
          <a:noFill/>
        </p:spPr>
        <p:txBody>
          <a:bodyPr wrap="square" rtlCol="0">
            <a:spAutoFit/>
          </a:bodyPr>
          <a:lstStyle/>
          <a:p>
            <a:r>
              <a:rPr lang="zh-HK" altLang="zh-HK" dirty="0"/>
              <a:t>這個銅牌由飼養豹子的軍士所攜帶。</a:t>
            </a:r>
            <a:r>
              <a:rPr lang="en-US" altLang="zh-HK" dirty="0"/>
              <a:t>(This plate was to be carried by a government warrior who keeps leopards.)</a:t>
            </a:r>
            <a:endParaRPr lang="zh-TW" altLang="zh-HK" dirty="0"/>
          </a:p>
          <a:p>
            <a:r>
              <a:rPr lang="en-US" altLang="zh-HK" dirty="0"/>
              <a:t> </a:t>
            </a:r>
            <a:endParaRPr lang="zh-TW" altLang="zh-HK" dirty="0"/>
          </a:p>
          <a:p>
            <a:r>
              <a:rPr lang="zh-HK" altLang="zh-HK" dirty="0"/>
              <a:t>明武宗</a:t>
            </a:r>
            <a:r>
              <a:rPr lang="en-US" altLang="zh-HK" dirty="0"/>
              <a:t>(</a:t>
            </a:r>
            <a:r>
              <a:rPr lang="zh-HK" altLang="zh-HK" dirty="0"/>
              <a:t>公元</a:t>
            </a:r>
            <a:r>
              <a:rPr lang="en-US" altLang="zh-HK" dirty="0"/>
              <a:t>1491-1521</a:t>
            </a:r>
            <a:r>
              <a:rPr lang="zh-HK" altLang="zh-HK" dirty="0"/>
              <a:t>年</a:t>
            </a:r>
            <a:r>
              <a:rPr lang="en-US" altLang="zh-HK" dirty="0"/>
              <a:t>)</a:t>
            </a:r>
            <a:r>
              <a:rPr lang="zh-HK" altLang="zh-HK" dirty="0"/>
              <a:t>興建豹房供玩樂之用。</a:t>
            </a:r>
            <a:r>
              <a:rPr lang="en-US" altLang="zh-HK" dirty="0"/>
              <a:t>(Emperor </a:t>
            </a:r>
            <a:r>
              <a:rPr lang="en-US" altLang="zh-HK" dirty="0" err="1"/>
              <a:t>Wuzong</a:t>
            </a:r>
            <a:r>
              <a:rPr lang="en-US" altLang="zh-HK" dirty="0"/>
              <a:t> of the Ming Dynasty (1491-1521) built Leopard House for fun.) </a:t>
            </a:r>
            <a:endParaRPr lang="zh-TW" altLang="zh-HK" dirty="0"/>
          </a:p>
          <a:p>
            <a:r>
              <a:rPr lang="zh-HK" altLang="zh-HK" dirty="0"/>
              <a:t>豹房建成後，他經常留在那裡，很少管理政務。</a:t>
            </a:r>
            <a:r>
              <a:rPr lang="en-US" altLang="zh-HK" dirty="0"/>
              <a:t>(After the Leopard House was built, he frequently stayed there and seldom managed government affairs.)</a:t>
            </a:r>
            <a:endParaRPr lang="zh-TW" altLang="zh-HK" dirty="0"/>
          </a:p>
          <a:p>
            <a:r>
              <a:rPr lang="zh-HK" altLang="zh-HK" dirty="0"/>
              <a:t>朝廷由宦官掌控。</a:t>
            </a:r>
            <a:r>
              <a:rPr lang="en-US" altLang="zh-HK" dirty="0"/>
              <a:t>(The court was dominated by eunuchs.)</a:t>
            </a:r>
            <a:endParaRPr lang="zh-TW" altLang="zh-HK" dirty="0"/>
          </a:p>
          <a:p>
            <a:endParaRPr kumimoji="1" lang="zh-HK" altLang="en-US" dirty="0"/>
          </a:p>
        </p:txBody>
      </p:sp>
      <p:sp>
        <p:nvSpPr>
          <p:cNvPr id="9" name="Slide Number Placeholder 8"/>
          <p:cNvSpPr>
            <a:spLocks noGrp="1"/>
          </p:cNvSpPr>
          <p:nvPr>
            <p:ph type="sldNum" sz="quarter" idx="12"/>
          </p:nvPr>
        </p:nvSpPr>
        <p:spPr/>
        <p:txBody>
          <a:bodyPr/>
          <a:lstStyle/>
          <a:p>
            <a:fld id="{A99B2CC0-CCC1-BD4F-AF78-157B4955DBB7}" type="slidenum">
              <a:rPr kumimoji="1" lang="zh-HK" altLang="en-US" smtClean="0"/>
              <a:t>29</a:t>
            </a:fld>
            <a:endParaRPr kumimoji="1" lang="zh-HK" altLang="en-US"/>
          </a:p>
        </p:txBody>
      </p:sp>
    </p:spTree>
    <p:extLst>
      <p:ext uri="{BB962C8B-B14F-4D97-AF65-F5344CB8AC3E}">
        <p14:creationId xmlns:p14="http://schemas.microsoft.com/office/powerpoint/2010/main" val="36558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64726B-EE83-ADF1-29FA-0FB02682D092}"/>
              </a:ext>
            </a:extLst>
          </p:cNvPr>
          <p:cNvSpPr>
            <a:spLocks noGrp="1"/>
          </p:cNvSpPr>
          <p:nvPr>
            <p:ph type="title"/>
          </p:nvPr>
        </p:nvSpPr>
        <p:spPr/>
        <p:txBody>
          <a:bodyPr>
            <a:normAutofit/>
          </a:bodyPr>
          <a:lstStyle/>
          <a:p>
            <a:r>
              <a:rPr lang="zh-HK" altLang="zh-HK" sz="3600" dirty="0">
                <a:latin typeface="+mj-ea"/>
              </a:rPr>
              <a:t>本節關鍵詞</a:t>
            </a:r>
            <a:r>
              <a:rPr lang="en-US" altLang="zh-HK" sz="3600" dirty="0">
                <a:latin typeface="+mj-ea"/>
              </a:rPr>
              <a:t>(Key Terms)</a:t>
            </a:r>
            <a:endParaRPr kumimoji="1" lang="zh-HK" altLang="en-US" sz="3600" dirty="0"/>
          </a:p>
        </p:txBody>
      </p:sp>
      <p:graphicFrame>
        <p:nvGraphicFramePr>
          <p:cNvPr id="5" name="表格 5">
            <a:extLst>
              <a:ext uri="{FF2B5EF4-FFF2-40B4-BE49-F238E27FC236}">
                <a16:creationId xmlns:a16="http://schemas.microsoft.com/office/drawing/2014/main" id="{9D04D5CF-AD92-5FE1-23A2-7187E08A5631}"/>
              </a:ext>
            </a:extLst>
          </p:cNvPr>
          <p:cNvGraphicFramePr>
            <a:graphicFrameLocks noGrp="1"/>
          </p:cNvGraphicFramePr>
          <p:nvPr>
            <p:ph idx="1"/>
            <p:extLst>
              <p:ext uri="{D42A27DB-BD31-4B8C-83A1-F6EECF244321}">
                <p14:modId xmlns:p14="http://schemas.microsoft.com/office/powerpoint/2010/main" val="1328778150"/>
              </p:ext>
            </p:extLst>
          </p:nvPr>
        </p:nvGraphicFramePr>
        <p:xfrm>
          <a:off x="628650" y="1825625"/>
          <a:ext cx="7886700" cy="3032760"/>
        </p:xfrm>
        <a:graphic>
          <a:graphicData uri="http://schemas.openxmlformats.org/drawingml/2006/table">
            <a:tbl>
              <a:tblPr firstRow="1" bandRow="1">
                <a:tableStyleId>{5C22544A-7EE6-4342-B048-85BDC9FD1C3A}</a:tableStyleId>
              </a:tblPr>
              <a:tblGrid>
                <a:gridCol w="582312">
                  <a:extLst>
                    <a:ext uri="{9D8B030D-6E8A-4147-A177-3AD203B41FA5}">
                      <a16:colId xmlns:a16="http://schemas.microsoft.com/office/drawing/2014/main" val="2233928406"/>
                    </a:ext>
                  </a:extLst>
                </a:gridCol>
                <a:gridCol w="2367507">
                  <a:extLst>
                    <a:ext uri="{9D8B030D-6E8A-4147-A177-3AD203B41FA5}">
                      <a16:colId xmlns:a16="http://schemas.microsoft.com/office/drawing/2014/main" val="2238487498"/>
                    </a:ext>
                  </a:extLst>
                </a:gridCol>
                <a:gridCol w="2538126">
                  <a:extLst>
                    <a:ext uri="{9D8B030D-6E8A-4147-A177-3AD203B41FA5}">
                      <a16:colId xmlns:a16="http://schemas.microsoft.com/office/drawing/2014/main" val="1547629242"/>
                    </a:ext>
                  </a:extLst>
                </a:gridCol>
                <a:gridCol w="2398755">
                  <a:extLst>
                    <a:ext uri="{9D8B030D-6E8A-4147-A177-3AD203B41FA5}">
                      <a16:colId xmlns:a16="http://schemas.microsoft.com/office/drawing/2014/main" val="39049291"/>
                    </a:ext>
                  </a:extLst>
                </a:gridCol>
              </a:tblGrid>
              <a:tr h="370840">
                <a:tc>
                  <a:txBody>
                    <a:bodyPr/>
                    <a:lstStyle/>
                    <a:p>
                      <a:endParaRPr lang="zh-HK"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800" b="1" kern="1200" dirty="0">
                          <a:solidFill>
                            <a:schemeClr val="lt1"/>
                          </a:solidFill>
                          <a:effectLst/>
                          <a:latin typeface="+mn-lt"/>
                          <a:ea typeface="+mn-ea"/>
                          <a:cs typeface="+mn-cs"/>
                        </a:rPr>
                        <a:t>英文詞彙</a:t>
                      </a:r>
                      <a:r>
                        <a:rPr lang="zh-TW" altLang="zh-HK" dirty="0">
                          <a:effectLst/>
                        </a:rPr>
                        <a:t> </a:t>
                      </a:r>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粵語拼音</a:t>
                      </a:r>
                      <a:r>
                        <a:rPr lang="zh-TW" altLang="zh-HK" dirty="0">
                          <a:effectLst/>
                        </a:rPr>
                        <a:t> </a:t>
                      </a:r>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普通話拼音</a:t>
                      </a:r>
                      <a:r>
                        <a:rPr lang="zh-TW" altLang="zh-HK" dirty="0">
                          <a:effectLst/>
                        </a:rPr>
                        <a:t> </a:t>
                      </a:r>
                      <a:endParaRPr lang="zh-HK" altLang="en-US" dirty="0"/>
                    </a:p>
                    <a:p>
                      <a:endParaRPr lang="zh-HK" altLang="en-US" dirty="0"/>
                    </a:p>
                  </a:txBody>
                  <a:tcPr/>
                </a:tc>
                <a:extLst>
                  <a:ext uri="{0D108BD9-81ED-4DB2-BD59-A6C34878D82A}">
                    <a16:rowId xmlns:a16="http://schemas.microsoft.com/office/drawing/2014/main" val="1905835775"/>
                  </a:ext>
                </a:extLst>
              </a:tr>
              <a:tr h="370840">
                <a:tc>
                  <a:txBody>
                    <a:bodyPr/>
                    <a:lstStyle/>
                    <a:p>
                      <a:r>
                        <a:rPr lang="en-US" altLang="zh-HK" dirty="0"/>
                        <a:t>6.</a:t>
                      </a:r>
                      <a:endParaRPr lang="zh-HK" altLang="en-US" dirty="0"/>
                    </a:p>
                  </a:txBody>
                  <a:tcPr/>
                </a:tc>
                <a:tc>
                  <a:txBody>
                    <a:bodyPr/>
                    <a:lstStyle/>
                    <a:p>
                      <a:r>
                        <a:rPr lang="en-US" altLang="zh-HK" sz="1800" kern="1200" dirty="0">
                          <a:solidFill>
                            <a:schemeClr val="dk1"/>
                          </a:solidFill>
                          <a:effectLst/>
                          <a:latin typeface="+mn-lt"/>
                          <a:ea typeface="+mn-ea"/>
                          <a:cs typeface="+mn-cs"/>
                        </a:rPr>
                        <a:t>Eunuch</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宦官</a:t>
                      </a:r>
                      <a:r>
                        <a:rPr lang="en-US" altLang="zh-HK" sz="1800" kern="1200" dirty="0">
                          <a:solidFill>
                            <a:schemeClr val="dk1"/>
                          </a:solidFill>
                          <a:effectLst/>
                          <a:latin typeface="+mn-lt"/>
                          <a:ea typeface="+mn-ea"/>
                          <a:cs typeface="+mn-cs"/>
                        </a:rPr>
                        <a:t>(waan6 gun1)</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宦官</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huàn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guān</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4157576020"/>
                  </a:ext>
                </a:extLst>
              </a:tr>
              <a:tr h="370840">
                <a:tc>
                  <a:txBody>
                    <a:bodyPr/>
                    <a:lstStyle/>
                    <a:p>
                      <a:r>
                        <a:rPr lang="en-US" altLang="zh-HK" dirty="0"/>
                        <a:t>7.</a:t>
                      </a:r>
                      <a:endParaRPr lang="zh-HK" altLang="en-US" dirty="0"/>
                    </a:p>
                  </a:txBody>
                  <a:tcPr/>
                </a:tc>
                <a:tc>
                  <a:txBody>
                    <a:bodyPr/>
                    <a:lstStyle/>
                    <a:p>
                      <a:r>
                        <a:rPr lang="en-US" altLang="zh-HK" sz="1800" kern="1200" dirty="0" err="1">
                          <a:solidFill>
                            <a:schemeClr val="dk1"/>
                          </a:solidFill>
                          <a:effectLst/>
                          <a:latin typeface="+mn-lt"/>
                          <a:ea typeface="+mn-ea"/>
                          <a:cs typeface="+mn-cs"/>
                        </a:rPr>
                        <a:t>Donglin</a:t>
                      </a:r>
                      <a:r>
                        <a:rPr lang="en-US" altLang="zh-HK" sz="1800" kern="1200" dirty="0">
                          <a:solidFill>
                            <a:schemeClr val="dk1"/>
                          </a:solidFill>
                          <a:effectLst/>
                          <a:latin typeface="+mn-lt"/>
                          <a:ea typeface="+mn-ea"/>
                          <a:cs typeface="+mn-cs"/>
                        </a:rPr>
                        <a:t> factional struggles</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東林黨爭</a:t>
                      </a:r>
                      <a:r>
                        <a:rPr lang="en-US" altLang="zh-HK" sz="1800" kern="1200" dirty="0">
                          <a:solidFill>
                            <a:schemeClr val="dk1"/>
                          </a:solidFill>
                          <a:effectLst/>
                          <a:latin typeface="+mn-lt"/>
                          <a:ea typeface="+mn-ea"/>
                          <a:cs typeface="+mn-cs"/>
                        </a:rPr>
                        <a:t>(dung1 lam4 dong2 zang1)</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東林黨爭</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Dōnglín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dǎng</a:t>
                      </a:r>
                      <a:endParaRPr lang="zh-TW" altLang="zh-HK" sz="1800" kern="1200" dirty="0">
                        <a:solidFill>
                          <a:schemeClr val="dk1"/>
                        </a:solidFill>
                        <a:effectLst/>
                        <a:latin typeface="+mn-lt"/>
                        <a:ea typeface="+mn-ea"/>
                        <a:cs typeface="+mn-cs"/>
                      </a:endParaRPr>
                    </a:p>
                    <a:p>
                      <a:r>
                        <a:rPr lang="en-US" altLang="zh-HK" sz="1800" kern="1200" dirty="0" err="1">
                          <a:solidFill>
                            <a:schemeClr val="dk1"/>
                          </a:solidFill>
                          <a:effectLst/>
                          <a:latin typeface="+mn-lt"/>
                          <a:ea typeface="+mn-ea"/>
                          <a:cs typeface="+mn-cs"/>
                        </a:rPr>
                        <a:t>Zhēng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4039565962"/>
                  </a:ext>
                </a:extLst>
              </a:tr>
              <a:tr h="370840">
                <a:tc>
                  <a:txBody>
                    <a:bodyPr/>
                    <a:lstStyle/>
                    <a:p>
                      <a:r>
                        <a:rPr lang="en-US" altLang="zh-HK" dirty="0"/>
                        <a:t>8.</a:t>
                      </a:r>
                      <a:endParaRPr lang="zh-HK" altLang="en-US" dirty="0"/>
                    </a:p>
                  </a:txBody>
                  <a:tcPr/>
                </a:tc>
                <a:tc>
                  <a:txBody>
                    <a:bodyPr/>
                    <a:lstStyle/>
                    <a:p>
                      <a:r>
                        <a:rPr lang="en-US" altLang="zh-HK" sz="1800" kern="1200" dirty="0">
                          <a:solidFill>
                            <a:schemeClr val="dk1"/>
                          </a:solidFill>
                          <a:effectLst/>
                          <a:latin typeface="+mn-lt"/>
                          <a:ea typeface="+mn-ea"/>
                          <a:cs typeface="+mn-cs"/>
                        </a:rPr>
                        <a:t>Plague</a:t>
                      </a:r>
                      <a:r>
                        <a:rPr lang="zh-TW" altLang="zh-HK" dirty="0">
                          <a:effectLst/>
                        </a:rPr>
                        <a:t> </a:t>
                      </a:r>
                      <a:endParaRPr lang="zh-HK" altLang="en-US" dirty="0"/>
                    </a:p>
                  </a:txBody>
                  <a:tcPr/>
                </a:tc>
                <a:tc>
                  <a:txBody>
                    <a:bodyPr/>
                    <a:lstStyle/>
                    <a:p>
                      <a:r>
                        <a:rPr lang="zh-TW" altLang="zh-HK" sz="1800" kern="1200" dirty="0">
                          <a:solidFill>
                            <a:schemeClr val="dk1"/>
                          </a:solidFill>
                          <a:effectLst/>
                          <a:latin typeface="+mn-lt"/>
                          <a:ea typeface="+mn-ea"/>
                          <a:cs typeface="+mn-cs"/>
                        </a:rPr>
                        <a:t>鼠疫</a:t>
                      </a:r>
                      <a:r>
                        <a:rPr lang="en-US" altLang="zh-HK" sz="1800" kern="1200" dirty="0">
                          <a:solidFill>
                            <a:schemeClr val="dk1"/>
                          </a:solidFill>
                          <a:effectLst/>
                          <a:latin typeface="+mn-lt"/>
                          <a:ea typeface="+mn-ea"/>
                          <a:cs typeface="+mn-cs"/>
                        </a:rPr>
                        <a:t>(syu2 jik6)</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鼠疫</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shǔ</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yì</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59798437"/>
                  </a:ext>
                </a:extLst>
              </a:tr>
              <a:tr h="370840">
                <a:tc>
                  <a:txBody>
                    <a:bodyPr/>
                    <a:lstStyle/>
                    <a:p>
                      <a:r>
                        <a:rPr lang="en-US" altLang="zh-HK" dirty="0"/>
                        <a:t>9.</a:t>
                      </a:r>
                      <a:endParaRPr lang="zh-HK" altLang="en-US" dirty="0"/>
                    </a:p>
                  </a:txBody>
                  <a:tcPr/>
                </a:tc>
                <a:tc>
                  <a:txBody>
                    <a:bodyPr/>
                    <a:lstStyle/>
                    <a:p>
                      <a:r>
                        <a:rPr lang="en-US" altLang="zh-HK" sz="1800" kern="1200" dirty="0">
                          <a:solidFill>
                            <a:schemeClr val="dk1"/>
                          </a:solidFill>
                          <a:effectLst/>
                          <a:latin typeface="+mn-lt"/>
                          <a:ea typeface="+mn-ea"/>
                          <a:cs typeface="+mn-cs"/>
                        </a:rPr>
                        <a:t>Li </a:t>
                      </a:r>
                      <a:r>
                        <a:rPr lang="en-US" altLang="zh-HK" sz="1800" kern="1200" dirty="0" err="1">
                          <a:solidFill>
                            <a:schemeClr val="dk1"/>
                          </a:solidFill>
                          <a:effectLst/>
                          <a:latin typeface="+mn-lt"/>
                          <a:ea typeface="+mn-ea"/>
                          <a:cs typeface="+mn-cs"/>
                        </a:rPr>
                        <a:t>Zicheng</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李自成</a:t>
                      </a:r>
                      <a:r>
                        <a:rPr lang="en-US" altLang="zh-HK" sz="1800" kern="1200" dirty="0">
                          <a:solidFill>
                            <a:schemeClr val="dk1"/>
                          </a:solidFill>
                          <a:effectLst/>
                          <a:latin typeface="+mn-lt"/>
                          <a:ea typeface="+mn-ea"/>
                          <a:cs typeface="+mn-cs"/>
                        </a:rPr>
                        <a:t>(lei5 zi6 sing4)</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李自成</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Lǐ</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Zìchéng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059424124"/>
                  </a:ext>
                </a:extLst>
              </a:tr>
              <a:tr h="370840">
                <a:tc>
                  <a:txBody>
                    <a:bodyPr/>
                    <a:lstStyle/>
                    <a:p>
                      <a:r>
                        <a:rPr lang="en-US" altLang="zh-HK" dirty="0"/>
                        <a:t>10.</a:t>
                      </a:r>
                      <a:endParaRPr lang="zh-HK" altLang="en-US" dirty="0"/>
                    </a:p>
                  </a:txBody>
                  <a:tcPr/>
                </a:tc>
                <a:tc>
                  <a:txBody>
                    <a:bodyPr/>
                    <a:lstStyle/>
                    <a:p>
                      <a:r>
                        <a:rPr lang="en-US" altLang="zh-HK" sz="1800" kern="1200" dirty="0">
                          <a:solidFill>
                            <a:schemeClr val="dk1"/>
                          </a:solidFill>
                          <a:effectLst/>
                          <a:latin typeface="+mn-lt"/>
                          <a:ea typeface="+mn-ea"/>
                          <a:cs typeface="+mn-cs"/>
                        </a:rPr>
                        <a:t>Emperor </a:t>
                      </a:r>
                      <a:r>
                        <a:rPr lang="en-US" altLang="zh-HK" sz="1800" kern="1200" dirty="0" err="1">
                          <a:solidFill>
                            <a:schemeClr val="dk1"/>
                          </a:solidFill>
                          <a:effectLst/>
                          <a:latin typeface="+mn-lt"/>
                          <a:ea typeface="+mn-ea"/>
                          <a:cs typeface="+mn-cs"/>
                        </a:rPr>
                        <a:t>Chongzhen</a:t>
                      </a:r>
                      <a:r>
                        <a:rPr lang="en-US" altLang="zh-HK" sz="1800" kern="1200" dirty="0">
                          <a:solidFill>
                            <a:schemeClr val="dk1"/>
                          </a:solidFill>
                          <a:effectLst/>
                          <a:latin typeface="+mn-lt"/>
                          <a:ea typeface="+mn-ea"/>
                          <a:cs typeface="+mn-cs"/>
                        </a:rPr>
                        <a:t> of the Ming Dynasty</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崇禎皇帝</a:t>
                      </a:r>
                      <a:r>
                        <a:rPr lang="en-US" altLang="zh-HK" sz="1800" kern="1200" dirty="0">
                          <a:solidFill>
                            <a:schemeClr val="dk1"/>
                          </a:solidFill>
                          <a:effectLst/>
                          <a:latin typeface="+mn-lt"/>
                          <a:ea typeface="+mn-ea"/>
                          <a:cs typeface="+mn-cs"/>
                        </a:rPr>
                        <a:t>(sung4 zing1 wong4 dai3)</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崇禎皇帝</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Chóngzhēn</a:t>
                      </a:r>
                      <a:endParaRPr lang="zh-TW" altLang="zh-HK" sz="1800" kern="1200" dirty="0">
                        <a:solidFill>
                          <a:schemeClr val="dk1"/>
                        </a:solidFill>
                        <a:effectLst/>
                        <a:latin typeface="+mn-lt"/>
                        <a:ea typeface="+mn-ea"/>
                        <a:cs typeface="+mn-cs"/>
                      </a:endParaRPr>
                    </a:p>
                    <a:p>
                      <a:r>
                        <a:rPr lang="en-US" altLang="zh-HK" sz="1800" kern="1200" dirty="0" err="1">
                          <a:solidFill>
                            <a:schemeClr val="dk1"/>
                          </a:solidFill>
                          <a:effectLst/>
                          <a:latin typeface="+mn-lt"/>
                          <a:ea typeface="+mn-ea"/>
                          <a:cs typeface="+mn-cs"/>
                        </a:rPr>
                        <a:t>huáng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dì</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876043438"/>
                  </a:ext>
                </a:extLst>
              </a:tr>
            </a:tbl>
          </a:graphicData>
        </a:graphic>
      </p:graphicFrame>
      <p:sp>
        <p:nvSpPr>
          <p:cNvPr id="3" name="Slide Number Placeholder 2"/>
          <p:cNvSpPr>
            <a:spLocks noGrp="1"/>
          </p:cNvSpPr>
          <p:nvPr>
            <p:ph type="sldNum" sz="quarter" idx="12"/>
          </p:nvPr>
        </p:nvSpPr>
        <p:spPr/>
        <p:txBody>
          <a:bodyPr/>
          <a:lstStyle/>
          <a:p>
            <a:fld id="{A99B2CC0-CCC1-BD4F-AF78-157B4955DBB7}" type="slidenum">
              <a:rPr kumimoji="1" lang="zh-HK" altLang="en-US" smtClean="0"/>
              <a:t>3</a:t>
            </a:fld>
            <a:endParaRPr kumimoji="1" lang="zh-HK" altLang="en-US"/>
          </a:p>
        </p:txBody>
      </p:sp>
    </p:spTree>
    <p:extLst>
      <p:ext uri="{BB962C8B-B14F-4D97-AF65-F5344CB8AC3E}">
        <p14:creationId xmlns:p14="http://schemas.microsoft.com/office/powerpoint/2010/main" val="924607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B7668C2-9BE5-D3A1-EDB6-018FADA5FCD7}"/>
              </a:ext>
            </a:extLst>
          </p:cNvPr>
          <p:cNvSpPr>
            <a:spLocks noGrp="1"/>
          </p:cNvSpPr>
          <p:nvPr>
            <p:ph idx="1"/>
          </p:nvPr>
        </p:nvSpPr>
        <p:spPr>
          <a:xfrm>
            <a:off x="628650" y="308918"/>
            <a:ext cx="7886700" cy="1037967"/>
          </a:xfrm>
        </p:spPr>
        <p:txBody>
          <a:bodyPr>
            <a:normAutofit/>
          </a:bodyPr>
          <a:lstStyle/>
          <a:p>
            <a:pPr marL="0" indent="0">
              <a:buNone/>
            </a:pPr>
            <a:r>
              <a:rPr lang="zh-HK" altLang="zh-HK" dirty="0"/>
              <a:t>根據資料三，回答以下問題。</a:t>
            </a:r>
            <a:r>
              <a:rPr lang="en-US" altLang="zh-HK" dirty="0"/>
              <a:t>(Study Source C, and answer the questions.)</a:t>
            </a:r>
            <a:endParaRPr lang="zh-TW" altLang="zh-HK" dirty="0"/>
          </a:p>
          <a:p>
            <a:pPr marL="0" indent="0">
              <a:buNone/>
            </a:pPr>
            <a:endParaRPr kumimoji="1" lang="zh-HK" altLang="en-US" dirty="0"/>
          </a:p>
        </p:txBody>
      </p:sp>
      <p:sp>
        <p:nvSpPr>
          <p:cNvPr id="4" name="文字方塊 3">
            <a:extLst>
              <a:ext uri="{FF2B5EF4-FFF2-40B4-BE49-F238E27FC236}">
                <a16:creationId xmlns:a16="http://schemas.microsoft.com/office/drawing/2014/main" id="{5B66F1EE-81D7-55F9-DFB1-7B29AED7CC2D}"/>
              </a:ext>
            </a:extLst>
          </p:cNvPr>
          <p:cNvSpPr txBox="1"/>
          <p:nvPr/>
        </p:nvSpPr>
        <p:spPr>
          <a:xfrm>
            <a:off x="2817340" y="1161535"/>
            <a:ext cx="1050324" cy="523220"/>
          </a:xfrm>
          <a:prstGeom prst="rect">
            <a:avLst/>
          </a:prstGeom>
          <a:noFill/>
        </p:spPr>
        <p:txBody>
          <a:bodyPr wrap="square" rtlCol="0">
            <a:spAutoFit/>
          </a:bodyPr>
          <a:lstStyle/>
          <a:p>
            <a:r>
              <a:rPr lang="zh-HK" altLang="zh-HK" sz="2800" dirty="0">
                <a:solidFill>
                  <a:srgbClr val="FF0000"/>
                </a:solidFill>
              </a:rPr>
              <a:t>玩樂</a:t>
            </a:r>
            <a:endParaRPr kumimoji="1" lang="zh-HK" altLang="en-US" sz="2800" dirty="0">
              <a:solidFill>
                <a:srgbClr val="FF0000"/>
              </a:solidFill>
            </a:endParaRPr>
          </a:p>
        </p:txBody>
      </p:sp>
      <p:sp>
        <p:nvSpPr>
          <p:cNvPr id="5" name="文字方塊 4">
            <a:extLst>
              <a:ext uri="{FF2B5EF4-FFF2-40B4-BE49-F238E27FC236}">
                <a16:creationId xmlns:a16="http://schemas.microsoft.com/office/drawing/2014/main" id="{5E15969C-5ECA-AFBB-592E-0F5C7B6C6B78}"/>
              </a:ext>
            </a:extLst>
          </p:cNvPr>
          <p:cNvSpPr txBox="1"/>
          <p:nvPr/>
        </p:nvSpPr>
        <p:spPr>
          <a:xfrm>
            <a:off x="4744994" y="1556951"/>
            <a:ext cx="1804086" cy="523220"/>
          </a:xfrm>
          <a:prstGeom prst="rect">
            <a:avLst/>
          </a:prstGeom>
          <a:noFill/>
        </p:spPr>
        <p:txBody>
          <a:bodyPr wrap="square" rtlCol="0">
            <a:spAutoFit/>
          </a:bodyPr>
          <a:lstStyle/>
          <a:p>
            <a:r>
              <a:rPr lang="en-US" altLang="zh-HK" sz="2800" dirty="0">
                <a:solidFill>
                  <a:srgbClr val="FF0000"/>
                </a:solidFill>
              </a:rPr>
              <a:t>having fun</a:t>
            </a:r>
            <a:endParaRPr kumimoji="1" lang="zh-HK" altLang="en-US" sz="2800" dirty="0">
              <a:solidFill>
                <a:srgbClr val="FF0000"/>
              </a:solidFill>
            </a:endParaRPr>
          </a:p>
        </p:txBody>
      </p:sp>
      <p:sp>
        <p:nvSpPr>
          <p:cNvPr id="6" name="文字方塊 5">
            <a:extLst>
              <a:ext uri="{FF2B5EF4-FFF2-40B4-BE49-F238E27FC236}">
                <a16:creationId xmlns:a16="http://schemas.microsoft.com/office/drawing/2014/main" id="{A333ECFB-BD53-5B31-F07C-55DD8CADB898}"/>
              </a:ext>
            </a:extLst>
          </p:cNvPr>
          <p:cNvSpPr txBox="1"/>
          <p:nvPr/>
        </p:nvSpPr>
        <p:spPr>
          <a:xfrm>
            <a:off x="628649" y="2290237"/>
            <a:ext cx="7562335" cy="3816429"/>
          </a:xfrm>
          <a:prstGeom prst="rect">
            <a:avLst/>
          </a:prstGeom>
          <a:noFill/>
        </p:spPr>
        <p:txBody>
          <a:bodyPr wrap="square" rtlCol="0">
            <a:spAutoFit/>
          </a:bodyPr>
          <a:lstStyle/>
          <a:p>
            <a:r>
              <a:rPr lang="en-US" altLang="zh-HK" sz="2800" dirty="0"/>
              <a:t>5. </a:t>
            </a:r>
            <a:r>
              <a:rPr lang="zh-HK" altLang="zh-HK" sz="2800" dirty="0"/>
              <a:t>請</a:t>
            </a:r>
            <a:r>
              <a:rPr lang="zh-TW" altLang="zh-HK" sz="2800" dirty="0"/>
              <a:t>推斷為何宦官</a:t>
            </a:r>
            <a:r>
              <a:rPr lang="zh-HK" altLang="zh-HK" sz="2800" dirty="0"/>
              <a:t>得</a:t>
            </a:r>
            <a:r>
              <a:rPr lang="zh-TW" altLang="zh-HK" sz="2800" dirty="0"/>
              <a:t>以弄權？</a:t>
            </a:r>
            <a:r>
              <a:rPr lang="zh-HK" altLang="zh-HK" sz="2800" dirty="0"/>
              <a:t>請選</a:t>
            </a:r>
            <a:r>
              <a:rPr lang="zh-HK" altLang="en-US" sz="2800" dirty="0"/>
              <a:t>出</a:t>
            </a:r>
            <a:r>
              <a:rPr lang="zh-HK" altLang="zh-HK" sz="2800" dirty="0"/>
              <a:t>正</a:t>
            </a:r>
            <a:r>
              <a:rPr lang="zh-TW" altLang="zh-HK" sz="2800" dirty="0"/>
              <a:t>確</a:t>
            </a:r>
            <a:r>
              <a:rPr lang="zh-HK" altLang="zh-HK" sz="2800" dirty="0"/>
              <a:t>答案。答案可多於一個。</a:t>
            </a:r>
            <a:r>
              <a:rPr lang="en-US" altLang="zh-HK" sz="2800" dirty="0"/>
              <a:t>(Try to infer why did eunuchs get power? Please choose the correct answer. There may be more than one correct answer.)</a:t>
            </a:r>
            <a:endParaRPr lang="zh-TW" altLang="zh-HK" sz="2800" dirty="0"/>
          </a:p>
          <a:p>
            <a:r>
              <a:rPr lang="en-US" altLang="zh-HK" sz="2800" dirty="0">
                <a:sym typeface="Wingdings 2" pitchFamily="2" charset="2"/>
              </a:rPr>
              <a:t>A. </a:t>
            </a:r>
            <a:r>
              <a:rPr lang="zh-HK" altLang="zh-HK" sz="2800" dirty="0"/>
              <a:t>皇帝昏</a:t>
            </a:r>
            <a:r>
              <a:rPr lang="zh-TW" altLang="zh-HK" sz="2800" dirty="0"/>
              <a:t>庸</a:t>
            </a:r>
            <a:r>
              <a:rPr lang="zh-HK" altLang="zh-HK" sz="2800" dirty="0"/>
              <a:t>無能</a:t>
            </a:r>
            <a:r>
              <a:rPr lang="en-US" altLang="zh-HK" sz="2800" dirty="0"/>
              <a:t>(The emperor was incompetent)</a:t>
            </a:r>
            <a:endParaRPr lang="zh-TW" altLang="zh-HK" sz="2800" dirty="0"/>
          </a:p>
          <a:p>
            <a:r>
              <a:rPr lang="en-US" altLang="zh-HK" sz="2800" dirty="0">
                <a:sym typeface="Wingdings 2" pitchFamily="2" charset="2"/>
              </a:rPr>
              <a:t>B. </a:t>
            </a:r>
            <a:r>
              <a:rPr lang="zh-HK" altLang="zh-HK" sz="2800" dirty="0"/>
              <a:t>皇帝只顧玩樂</a:t>
            </a:r>
            <a:r>
              <a:rPr lang="en-US" altLang="zh-HK" sz="2800" dirty="0"/>
              <a:t>(The emperor only cared about entertainment)</a:t>
            </a:r>
            <a:endParaRPr lang="zh-TW" altLang="zh-HK" sz="2800" dirty="0"/>
          </a:p>
          <a:p>
            <a:r>
              <a:rPr lang="en-US" altLang="zh-HK" sz="2800" dirty="0">
                <a:sym typeface="Wingdings 2" pitchFamily="2" charset="2"/>
              </a:rPr>
              <a:t>C. </a:t>
            </a:r>
            <a:r>
              <a:rPr lang="zh-HK" altLang="zh-HK" sz="2800" dirty="0"/>
              <a:t>皇帝年</a:t>
            </a:r>
            <a:r>
              <a:rPr lang="zh-TW" altLang="zh-HK" sz="2800" dirty="0"/>
              <a:t>紀</a:t>
            </a:r>
            <a:r>
              <a:rPr lang="zh-HK" altLang="zh-HK" sz="2800" dirty="0"/>
              <a:t>太少</a:t>
            </a:r>
            <a:r>
              <a:rPr lang="en-US" altLang="zh-HK" sz="2800" dirty="0"/>
              <a:t>(The emperor was too young)</a:t>
            </a:r>
            <a:r>
              <a:rPr lang="zh-HK" altLang="en-US" sz="2800" dirty="0"/>
              <a:t> </a:t>
            </a:r>
            <a:endParaRPr lang="zh-TW" altLang="zh-HK" sz="2800" dirty="0"/>
          </a:p>
          <a:p>
            <a:endParaRPr kumimoji="1" lang="zh-HK" altLang="en-US" dirty="0"/>
          </a:p>
        </p:txBody>
      </p:sp>
      <p:sp>
        <p:nvSpPr>
          <p:cNvPr id="7" name="矩形 6">
            <a:extLst>
              <a:ext uri="{FF2B5EF4-FFF2-40B4-BE49-F238E27FC236}">
                <a16:creationId xmlns:a16="http://schemas.microsoft.com/office/drawing/2014/main" id="{7587B6FE-E85C-2CCE-BE93-EE15FF996746}"/>
              </a:ext>
            </a:extLst>
          </p:cNvPr>
          <p:cNvSpPr/>
          <p:nvPr/>
        </p:nvSpPr>
        <p:spPr>
          <a:xfrm>
            <a:off x="628648" y="4045767"/>
            <a:ext cx="7228703" cy="407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8" name="矩形 7">
            <a:extLst>
              <a:ext uri="{FF2B5EF4-FFF2-40B4-BE49-F238E27FC236}">
                <a16:creationId xmlns:a16="http://schemas.microsoft.com/office/drawing/2014/main" id="{0B51B77D-11C8-B4B9-F0C2-22F00052CE87}"/>
              </a:ext>
            </a:extLst>
          </p:cNvPr>
          <p:cNvSpPr/>
          <p:nvPr/>
        </p:nvSpPr>
        <p:spPr>
          <a:xfrm>
            <a:off x="628648" y="4519246"/>
            <a:ext cx="7228703" cy="700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文字方塊 1">
            <a:extLst>
              <a:ext uri="{FF2B5EF4-FFF2-40B4-BE49-F238E27FC236}">
                <a16:creationId xmlns:a16="http://schemas.microsoft.com/office/drawing/2014/main" id="{35A52EAD-E40B-1776-A2D9-828C5727E3C9}"/>
              </a:ext>
            </a:extLst>
          </p:cNvPr>
          <p:cNvSpPr txBox="1"/>
          <p:nvPr/>
        </p:nvSpPr>
        <p:spPr>
          <a:xfrm>
            <a:off x="628650" y="1161535"/>
            <a:ext cx="7886699" cy="1231106"/>
          </a:xfrm>
          <a:prstGeom prst="rect">
            <a:avLst/>
          </a:prstGeom>
          <a:noFill/>
        </p:spPr>
        <p:txBody>
          <a:bodyPr wrap="square" rtlCol="0">
            <a:spAutoFit/>
          </a:bodyPr>
          <a:lstStyle/>
          <a:p>
            <a:r>
              <a:rPr lang="en-US" altLang="zh-HK" sz="2800" dirty="0"/>
              <a:t>4. </a:t>
            </a:r>
            <a:r>
              <a:rPr lang="zh-HK" altLang="zh-HK" sz="2800" dirty="0"/>
              <a:t>豹房是皇帝</a:t>
            </a:r>
            <a:r>
              <a:rPr lang="en-US" altLang="zh-HK" sz="2800" u="sng" dirty="0"/>
              <a:t>           </a:t>
            </a:r>
            <a:r>
              <a:rPr lang="zh-HK" altLang="zh-HK" sz="2800" dirty="0"/>
              <a:t>的地方。</a:t>
            </a:r>
            <a:r>
              <a:rPr lang="en-US" altLang="zh-HK" sz="2800" dirty="0"/>
              <a:t>(Leopard House was the place for the emperor in </a:t>
            </a:r>
            <a:r>
              <a:rPr lang="en-US" altLang="zh-HK" sz="2800" u="sng" dirty="0"/>
              <a:t>                   </a:t>
            </a:r>
            <a:r>
              <a:rPr lang="en-US" altLang="zh-HK" sz="2800" dirty="0"/>
              <a:t>.)</a:t>
            </a:r>
            <a:endParaRPr lang="zh-TW" altLang="zh-HK" sz="2800" dirty="0"/>
          </a:p>
          <a:p>
            <a:endParaRPr kumimoji="1" lang="zh-HK" altLang="en-US" dirty="0"/>
          </a:p>
        </p:txBody>
      </p:sp>
      <p:sp>
        <p:nvSpPr>
          <p:cNvPr id="9" name="Slide Number Placeholder 8"/>
          <p:cNvSpPr>
            <a:spLocks noGrp="1"/>
          </p:cNvSpPr>
          <p:nvPr>
            <p:ph type="sldNum" sz="quarter" idx="12"/>
          </p:nvPr>
        </p:nvSpPr>
        <p:spPr/>
        <p:txBody>
          <a:bodyPr/>
          <a:lstStyle/>
          <a:p>
            <a:fld id="{A99B2CC0-CCC1-BD4F-AF78-157B4955DBB7}" type="slidenum">
              <a:rPr kumimoji="1" lang="zh-HK" altLang="en-US" smtClean="0"/>
              <a:t>30</a:t>
            </a:fld>
            <a:endParaRPr kumimoji="1" lang="zh-HK" altLang="en-US"/>
          </a:p>
        </p:txBody>
      </p:sp>
    </p:spTree>
    <p:extLst>
      <p:ext uri="{BB962C8B-B14F-4D97-AF65-F5344CB8AC3E}">
        <p14:creationId xmlns:p14="http://schemas.microsoft.com/office/powerpoint/2010/main" val="10209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F44AAC-028B-1218-372D-2C5230D2BF4E}"/>
              </a:ext>
            </a:extLst>
          </p:cNvPr>
          <p:cNvSpPr>
            <a:spLocks noGrp="1"/>
          </p:cNvSpPr>
          <p:nvPr>
            <p:ph type="title"/>
          </p:nvPr>
        </p:nvSpPr>
        <p:spPr/>
        <p:txBody>
          <a:bodyPr>
            <a:normAutofit/>
          </a:bodyPr>
          <a:lstStyle/>
          <a:p>
            <a:r>
              <a:rPr lang="zh-HK" altLang="zh-HK" sz="3200" b="1" dirty="0"/>
              <a:t>資料四：東林黨</a:t>
            </a:r>
            <a:r>
              <a:rPr lang="en-US" altLang="zh-HK" sz="3200" b="1" dirty="0"/>
              <a:t>(Source D:</a:t>
            </a:r>
            <a:r>
              <a:rPr lang="en-US" altLang="zh-HK" sz="3200" dirty="0"/>
              <a:t> </a:t>
            </a:r>
            <a:r>
              <a:rPr lang="en-US" altLang="zh-HK" sz="3200" b="1" dirty="0" err="1"/>
              <a:t>Donglin</a:t>
            </a:r>
            <a:r>
              <a:rPr lang="en-US" altLang="zh-HK" sz="3200" b="1" dirty="0"/>
              <a:t> faction)</a:t>
            </a:r>
            <a:endParaRPr kumimoji="1" lang="zh-HK" altLang="en-US" sz="3200" dirty="0"/>
          </a:p>
        </p:txBody>
      </p:sp>
      <p:sp>
        <p:nvSpPr>
          <p:cNvPr id="3" name="內容版面配置區 2">
            <a:extLst>
              <a:ext uri="{FF2B5EF4-FFF2-40B4-BE49-F238E27FC236}">
                <a16:creationId xmlns:a16="http://schemas.microsoft.com/office/drawing/2014/main" id="{FC975A22-090E-F9D0-C9DE-F1FF44F34A4E}"/>
              </a:ext>
            </a:extLst>
          </p:cNvPr>
          <p:cNvSpPr>
            <a:spLocks noGrp="1"/>
          </p:cNvSpPr>
          <p:nvPr>
            <p:ph idx="1"/>
          </p:nvPr>
        </p:nvSpPr>
        <p:spPr/>
        <p:txBody>
          <a:bodyPr/>
          <a:lstStyle/>
          <a:p>
            <a:pPr marL="0" indent="0">
              <a:buNone/>
            </a:pPr>
            <a:r>
              <a:rPr lang="zh-HK" altLang="zh-HK" dirty="0"/>
              <a:t>東林黨是晚明時期的一群學者官員。他們批評只顧謀取私利，令吏治敗壞的宦官。他們在</a:t>
            </a:r>
            <a:r>
              <a:rPr lang="en-US" altLang="zh-HK" dirty="0"/>
              <a:t>1620</a:t>
            </a:r>
            <a:r>
              <a:rPr lang="zh-HK" altLang="zh-HK" dirty="0"/>
              <a:t>年</a:t>
            </a:r>
            <a:r>
              <a:rPr lang="zh-TW" altLang="zh-HK" dirty="0"/>
              <a:t>代</a:t>
            </a:r>
            <a:r>
              <a:rPr lang="zh-HK" altLang="zh-HK" dirty="0"/>
              <a:t>被宦官殺</a:t>
            </a:r>
            <a:r>
              <a:rPr lang="zh-TW" altLang="zh-HK" dirty="0"/>
              <a:t>害</a:t>
            </a:r>
            <a:r>
              <a:rPr lang="zh-HK" altLang="zh-HK" dirty="0"/>
              <a:t>。</a:t>
            </a:r>
            <a:r>
              <a:rPr lang="en-US" altLang="zh-HK" dirty="0"/>
              <a:t>(The </a:t>
            </a:r>
            <a:r>
              <a:rPr lang="en-US" altLang="zh-HK" dirty="0" err="1"/>
              <a:t>Donglin</a:t>
            </a:r>
            <a:r>
              <a:rPr lang="en-US" altLang="zh-HK" dirty="0"/>
              <a:t> faction was a group of scholar-officials who were active in late Ming. They criticized eunuchs who worked for their own personal advantages and led to the corruption of the administration. Eunuchs who held power persecuted them in the 1620s.)</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31</a:t>
            </a:fld>
            <a:endParaRPr kumimoji="1" lang="zh-HK" altLang="en-US"/>
          </a:p>
        </p:txBody>
      </p:sp>
    </p:spTree>
    <p:extLst>
      <p:ext uri="{BB962C8B-B14F-4D97-AF65-F5344CB8AC3E}">
        <p14:creationId xmlns:p14="http://schemas.microsoft.com/office/powerpoint/2010/main" val="2000553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D5E2705-5984-B00D-E29E-271BEFFDB95D}"/>
              </a:ext>
            </a:extLst>
          </p:cNvPr>
          <p:cNvSpPr>
            <a:spLocks noGrp="1"/>
          </p:cNvSpPr>
          <p:nvPr>
            <p:ph idx="1"/>
          </p:nvPr>
        </p:nvSpPr>
        <p:spPr>
          <a:xfrm>
            <a:off x="628650" y="222423"/>
            <a:ext cx="7886700" cy="691978"/>
          </a:xfrm>
        </p:spPr>
        <p:txBody>
          <a:bodyPr/>
          <a:lstStyle/>
          <a:p>
            <a:pPr marL="0" indent="0">
              <a:buNone/>
            </a:pPr>
            <a:r>
              <a:rPr lang="zh-HK" altLang="zh-HK" sz="2000" dirty="0"/>
              <a:t>根據資料四，回答以下問題。</a:t>
            </a:r>
            <a:r>
              <a:rPr lang="en-US" altLang="zh-HK" sz="2000" dirty="0"/>
              <a:t>(Study Source D, and answer the questions.)</a:t>
            </a:r>
            <a:endParaRPr lang="zh-TW" altLang="zh-HK" sz="2000" dirty="0"/>
          </a:p>
          <a:p>
            <a:pPr marL="0" indent="0">
              <a:buNone/>
            </a:pPr>
            <a:endParaRPr kumimoji="1" lang="zh-HK" altLang="en-US" dirty="0"/>
          </a:p>
        </p:txBody>
      </p:sp>
      <p:sp>
        <p:nvSpPr>
          <p:cNvPr id="4" name="矩形 3">
            <a:extLst>
              <a:ext uri="{FF2B5EF4-FFF2-40B4-BE49-F238E27FC236}">
                <a16:creationId xmlns:a16="http://schemas.microsoft.com/office/drawing/2014/main" id="{1862CD24-02BB-F1AD-82B0-6A0F28945456}"/>
              </a:ext>
            </a:extLst>
          </p:cNvPr>
          <p:cNvSpPr/>
          <p:nvPr/>
        </p:nvSpPr>
        <p:spPr>
          <a:xfrm>
            <a:off x="642551" y="2502241"/>
            <a:ext cx="4127157" cy="383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5" name="文字方塊 4">
            <a:extLst>
              <a:ext uri="{FF2B5EF4-FFF2-40B4-BE49-F238E27FC236}">
                <a16:creationId xmlns:a16="http://schemas.microsoft.com/office/drawing/2014/main" id="{86671A8C-A14D-F181-3A38-B2D379419790}"/>
              </a:ext>
            </a:extLst>
          </p:cNvPr>
          <p:cNvSpPr txBox="1"/>
          <p:nvPr/>
        </p:nvSpPr>
        <p:spPr>
          <a:xfrm>
            <a:off x="628650" y="3978876"/>
            <a:ext cx="7613307" cy="2523768"/>
          </a:xfrm>
          <a:prstGeom prst="rect">
            <a:avLst/>
          </a:prstGeom>
          <a:noFill/>
        </p:spPr>
        <p:txBody>
          <a:bodyPr wrap="square" rtlCol="0">
            <a:spAutoFit/>
          </a:bodyPr>
          <a:lstStyle/>
          <a:p>
            <a:r>
              <a:rPr lang="en-US" altLang="zh-HK" sz="2000" dirty="0"/>
              <a:t>7. </a:t>
            </a:r>
            <a:r>
              <a:rPr lang="zh-HK" altLang="zh-HK" sz="2000" dirty="0"/>
              <a:t>宦官專權有何影響？</a:t>
            </a:r>
            <a:r>
              <a:rPr lang="zh-TW" altLang="zh-HK" sz="2000" dirty="0"/>
              <a:t>試圈出答案</a:t>
            </a:r>
            <a:r>
              <a:rPr lang="zh-HK" altLang="zh-HK" sz="2000" dirty="0"/>
              <a:t>。答案可多於一個。</a:t>
            </a:r>
            <a:r>
              <a:rPr lang="en-US" altLang="zh-HK" sz="2000" dirty="0"/>
              <a:t>(What were the impacts of the power abuse of </a:t>
            </a:r>
            <a:r>
              <a:rPr lang="en-US" altLang="zh-HK" sz="2000" dirty="0" err="1"/>
              <a:t>eunchs</a:t>
            </a:r>
            <a:r>
              <a:rPr lang="en-US" altLang="zh-HK" sz="2000" dirty="0"/>
              <a:t>? Circle your answer. There may be more than one correct answer.)</a:t>
            </a:r>
            <a:endParaRPr lang="zh-TW" altLang="zh-HK" sz="2000" dirty="0"/>
          </a:p>
          <a:p>
            <a:r>
              <a:rPr lang="en-US" altLang="zh-HK" sz="2000" dirty="0"/>
              <a:t>A. </a:t>
            </a:r>
            <a:r>
              <a:rPr lang="zh-HK" altLang="zh-HK" sz="2000" dirty="0"/>
              <a:t>陷害忠良</a:t>
            </a:r>
            <a:r>
              <a:rPr lang="en-US" altLang="zh-HK" sz="2000" dirty="0"/>
              <a:t>(Loyal and good men were persecuted)</a:t>
            </a:r>
            <a:endParaRPr lang="zh-TW" altLang="zh-HK" sz="2000" dirty="0"/>
          </a:p>
          <a:p>
            <a:r>
              <a:rPr lang="en-US" altLang="zh-HK" sz="2000" dirty="0"/>
              <a:t>B. </a:t>
            </a:r>
            <a:r>
              <a:rPr lang="zh-HK" altLang="zh-HK" sz="2000" dirty="0"/>
              <a:t>控制天子</a:t>
            </a:r>
            <a:r>
              <a:rPr lang="en-US" altLang="zh-HK" sz="2000" dirty="0"/>
              <a:t>(The emperor was being controlled)</a:t>
            </a:r>
            <a:endParaRPr lang="zh-TW" altLang="zh-HK" sz="2000" dirty="0"/>
          </a:p>
          <a:p>
            <a:r>
              <a:rPr lang="en-US" altLang="zh-HK" sz="2000" dirty="0"/>
              <a:t>C. </a:t>
            </a:r>
            <a:r>
              <a:rPr lang="zh-HK" altLang="zh-HK" sz="2000" dirty="0"/>
              <a:t>誹謗朝廷</a:t>
            </a:r>
            <a:r>
              <a:rPr lang="en-US" altLang="zh-HK" sz="2000" dirty="0"/>
              <a:t>(The imperial court was defamed)</a:t>
            </a:r>
            <a:endParaRPr lang="zh-TW" altLang="zh-HK" sz="2000" dirty="0"/>
          </a:p>
          <a:p>
            <a:r>
              <a:rPr lang="en-US" altLang="zh-HK" sz="2000" dirty="0"/>
              <a:t>D. </a:t>
            </a:r>
            <a:r>
              <a:rPr lang="zh-HK" altLang="zh-HK" sz="2000" dirty="0"/>
              <a:t>吏治腐敗</a:t>
            </a:r>
            <a:r>
              <a:rPr lang="en-US" altLang="zh-HK" sz="2000" dirty="0"/>
              <a:t>(The administration was corrupt)</a:t>
            </a:r>
            <a:r>
              <a:rPr lang="en-US" altLang="zh-HK" sz="2000" b="1" dirty="0"/>
              <a:t> </a:t>
            </a:r>
            <a:endParaRPr lang="zh-TW" altLang="zh-HK" sz="2000" dirty="0"/>
          </a:p>
          <a:p>
            <a:endParaRPr kumimoji="1" lang="zh-HK" altLang="en-US" dirty="0"/>
          </a:p>
        </p:txBody>
      </p:sp>
      <p:sp>
        <p:nvSpPr>
          <p:cNvPr id="6" name="矩形 5">
            <a:extLst>
              <a:ext uri="{FF2B5EF4-FFF2-40B4-BE49-F238E27FC236}">
                <a16:creationId xmlns:a16="http://schemas.microsoft.com/office/drawing/2014/main" id="{BAA47478-0631-47E3-0C44-EA8EA4F15589}"/>
              </a:ext>
            </a:extLst>
          </p:cNvPr>
          <p:cNvSpPr/>
          <p:nvPr/>
        </p:nvSpPr>
        <p:spPr>
          <a:xfrm>
            <a:off x="691978" y="4917989"/>
            <a:ext cx="5350476" cy="345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7" name="矩形 6">
            <a:extLst>
              <a:ext uri="{FF2B5EF4-FFF2-40B4-BE49-F238E27FC236}">
                <a16:creationId xmlns:a16="http://schemas.microsoft.com/office/drawing/2014/main" id="{E923BB2A-4B29-C105-AE65-95DF3B516F2F}"/>
              </a:ext>
            </a:extLst>
          </p:cNvPr>
          <p:cNvSpPr/>
          <p:nvPr/>
        </p:nvSpPr>
        <p:spPr>
          <a:xfrm>
            <a:off x="691978" y="5844746"/>
            <a:ext cx="4720281" cy="33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文字方塊 1">
            <a:extLst>
              <a:ext uri="{FF2B5EF4-FFF2-40B4-BE49-F238E27FC236}">
                <a16:creationId xmlns:a16="http://schemas.microsoft.com/office/drawing/2014/main" id="{9047A418-C4B3-B1B9-850D-261BD5FDDA10}"/>
              </a:ext>
            </a:extLst>
          </p:cNvPr>
          <p:cNvSpPr txBox="1"/>
          <p:nvPr/>
        </p:nvSpPr>
        <p:spPr>
          <a:xfrm>
            <a:off x="628649" y="1002223"/>
            <a:ext cx="7613307" cy="3139321"/>
          </a:xfrm>
          <a:prstGeom prst="rect">
            <a:avLst/>
          </a:prstGeom>
          <a:noFill/>
        </p:spPr>
        <p:txBody>
          <a:bodyPr wrap="square" rtlCol="0">
            <a:spAutoFit/>
          </a:bodyPr>
          <a:lstStyle/>
          <a:p>
            <a:r>
              <a:rPr lang="en-US" altLang="zh-HK" sz="2000" dirty="0"/>
              <a:t>6. </a:t>
            </a:r>
            <a:r>
              <a:rPr lang="zh-HK" altLang="zh-HK" sz="2000" dirty="0"/>
              <a:t>明代宦官弄權，最終導致哪次黨爭</a:t>
            </a:r>
            <a:r>
              <a:rPr lang="en-US" altLang="zh-HK" sz="2000" dirty="0"/>
              <a:t>? </a:t>
            </a:r>
            <a:r>
              <a:rPr lang="zh-TW" altLang="zh-HK" sz="2000" dirty="0"/>
              <a:t>試圈出答案</a:t>
            </a:r>
            <a:r>
              <a:rPr lang="zh-HK" altLang="zh-HK" sz="2000" dirty="0"/>
              <a:t>。</a:t>
            </a:r>
            <a:r>
              <a:rPr lang="en-US" altLang="zh-HK" sz="2000" dirty="0"/>
              <a:t>(Study Source J, eunuchs abused power in the Ming Dynasty. Which factional struggle did they eventually lead to? Circle your answer.)</a:t>
            </a:r>
            <a:endParaRPr lang="zh-TW" altLang="zh-HK" sz="2000" dirty="0"/>
          </a:p>
          <a:p>
            <a:r>
              <a:rPr lang="en-US" altLang="zh-HK" sz="2000" dirty="0"/>
              <a:t>A. </a:t>
            </a:r>
            <a:r>
              <a:rPr lang="zh-HK" altLang="zh-HK" sz="2000" dirty="0"/>
              <a:t>戚宦黨爭</a:t>
            </a:r>
            <a:r>
              <a:rPr lang="en-US" altLang="zh-HK" sz="2000" dirty="0"/>
              <a:t>(factional struggle between relatives of imperial consort and eunuchs)</a:t>
            </a:r>
            <a:endParaRPr lang="zh-TW" altLang="zh-HK" sz="2000" dirty="0"/>
          </a:p>
          <a:p>
            <a:r>
              <a:rPr lang="en-US" altLang="zh-HK" sz="2000" dirty="0"/>
              <a:t>B. </a:t>
            </a:r>
            <a:r>
              <a:rPr lang="zh-HK" altLang="zh-HK" sz="2000" dirty="0"/>
              <a:t>東林黨爭</a:t>
            </a:r>
            <a:r>
              <a:rPr lang="en-US" altLang="zh-HK" sz="2000" dirty="0"/>
              <a:t>(</a:t>
            </a:r>
            <a:r>
              <a:rPr lang="en-US" altLang="zh-HK" sz="2000" dirty="0" err="1"/>
              <a:t>Donglin</a:t>
            </a:r>
            <a:r>
              <a:rPr lang="en-US" altLang="zh-HK" sz="2000" dirty="0"/>
              <a:t> factional struggle)</a:t>
            </a:r>
            <a:endParaRPr lang="zh-TW" altLang="zh-HK" sz="2000" dirty="0"/>
          </a:p>
          <a:p>
            <a:r>
              <a:rPr lang="en-US" altLang="zh-HK" sz="2000" dirty="0"/>
              <a:t>C. </a:t>
            </a:r>
            <a:r>
              <a:rPr lang="zh-HK" altLang="zh-HK" sz="2000" dirty="0"/>
              <a:t>新舊黨爭</a:t>
            </a:r>
            <a:r>
              <a:rPr lang="en-US" altLang="zh-HK" sz="2000" dirty="0"/>
              <a:t>(factional struggle between reformists (New Party) and anti-reformists (Old Party))</a:t>
            </a:r>
            <a:endParaRPr lang="zh-TW" altLang="zh-HK" sz="2000" dirty="0"/>
          </a:p>
          <a:p>
            <a:r>
              <a:rPr lang="en-US" altLang="zh-HK" sz="2000" dirty="0"/>
              <a:t>D. </a:t>
            </a:r>
            <a:r>
              <a:rPr lang="zh-HK" altLang="zh-HK" sz="2000" dirty="0"/>
              <a:t>牛李黨爭</a:t>
            </a:r>
            <a:r>
              <a:rPr lang="en-US" altLang="zh-HK" sz="2000" dirty="0"/>
              <a:t>(</a:t>
            </a:r>
            <a:r>
              <a:rPr lang="en-US" altLang="zh-HK" sz="2000" dirty="0" err="1"/>
              <a:t>Niu</a:t>
            </a:r>
            <a:r>
              <a:rPr lang="en-US" altLang="zh-HK" sz="2000" dirty="0"/>
              <a:t>-Li Factional Strife)</a:t>
            </a:r>
            <a:endParaRPr lang="zh-TW" altLang="zh-HK" sz="2000" dirty="0"/>
          </a:p>
          <a:p>
            <a:endParaRPr kumimoji="1" lang="zh-HK" altLang="en-US" dirty="0"/>
          </a:p>
        </p:txBody>
      </p:sp>
      <p:sp>
        <p:nvSpPr>
          <p:cNvPr id="8" name="Slide Number Placeholder 7"/>
          <p:cNvSpPr>
            <a:spLocks noGrp="1"/>
          </p:cNvSpPr>
          <p:nvPr>
            <p:ph type="sldNum" sz="quarter" idx="12"/>
          </p:nvPr>
        </p:nvSpPr>
        <p:spPr/>
        <p:txBody>
          <a:bodyPr/>
          <a:lstStyle/>
          <a:p>
            <a:fld id="{A99B2CC0-CCC1-BD4F-AF78-157B4955DBB7}" type="slidenum">
              <a:rPr kumimoji="1" lang="zh-HK" altLang="en-US" smtClean="0"/>
              <a:t>32</a:t>
            </a:fld>
            <a:endParaRPr kumimoji="1" lang="zh-HK" altLang="en-US"/>
          </a:p>
        </p:txBody>
      </p:sp>
    </p:spTree>
    <p:extLst>
      <p:ext uri="{BB962C8B-B14F-4D97-AF65-F5344CB8AC3E}">
        <p14:creationId xmlns:p14="http://schemas.microsoft.com/office/powerpoint/2010/main" val="304847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A06CCC-EF61-3CA1-ACA3-B1FDED08755E}"/>
              </a:ext>
            </a:extLst>
          </p:cNvPr>
          <p:cNvSpPr>
            <a:spLocks noGrp="1"/>
          </p:cNvSpPr>
          <p:nvPr>
            <p:ph type="title"/>
          </p:nvPr>
        </p:nvSpPr>
        <p:spPr>
          <a:xfrm>
            <a:off x="838715" y="216845"/>
            <a:ext cx="7886700" cy="1325563"/>
          </a:xfrm>
        </p:spPr>
        <p:txBody>
          <a:bodyPr>
            <a:normAutofit/>
          </a:bodyPr>
          <a:lstStyle/>
          <a:p>
            <a:r>
              <a:rPr lang="zh-HK" altLang="zh-HK" sz="3600" b="1" dirty="0"/>
              <a:t>小總結 </a:t>
            </a:r>
            <a:r>
              <a:rPr lang="en-US" altLang="zh-HK" sz="3600" b="1" dirty="0"/>
              <a:t>(A short summary)</a:t>
            </a:r>
            <a:endParaRPr kumimoji="1" lang="zh-HK" altLang="en-US" sz="3600" dirty="0"/>
          </a:p>
        </p:txBody>
      </p:sp>
      <p:sp>
        <p:nvSpPr>
          <p:cNvPr id="3" name="內容版面配置區 2">
            <a:extLst>
              <a:ext uri="{FF2B5EF4-FFF2-40B4-BE49-F238E27FC236}">
                <a16:creationId xmlns:a16="http://schemas.microsoft.com/office/drawing/2014/main" id="{B71A7CAA-A5C8-F93D-BB8C-A777C7A576D6}"/>
              </a:ext>
            </a:extLst>
          </p:cNvPr>
          <p:cNvSpPr>
            <a:spLocks noGrp="1"/>
          </p:cNvSpPr>
          <p:nvPr>
            <p:ph idx="1"/>
          </p:nvPr>
        </p:nvSpPr>
        <p:spPr>
          <a:xfrm>
            <a:off x="628650" y="1393138"/>
            <a:ext cx="7886700" cy="5099736"/>
          </a:xfrm>
        </p:spPr>
        <p:txBody>
          <a:bodyPr>
            <a:normAutofit lnSpcReduction="10000"/>
          </a:bodyPr>
          <a:lstStyle/>
          <a:p>
            <a:r>
              <a:rPr lang="zh-HK" altLang="zh-HK" dirty="0"/>
              <a:t>宦官不是中國獨有的。</a:t>
            </a:r>
            <a:r>
              <a:rPr lang="en-US" altLang="zh-HK" dirty="0"/>
              <a:t>(Employment of eunuchs in the court is not unique to China.)</a:t>
            </a:r>
          </a:p>
          <a:p>
            <a:endParaRPr lang="en-US" altLang="zh-HK" dirty="0"/>
          </a:p>
          <a:p>
            <a:r>
              <a:rPr lang="zh-HK" altLang="zh-HK" dirty="0"/>
              <a:t>宦官的主要工作及政治影響：作為後宮的僕人，以及作為皇帝的內侍。宦</a:t>
            </a:r>
            <a:r>
              <a:rPr lang="zh-TW" altLang="zh-HK" dirty="0"/>
              <a:t>官</a:t>
            </a:r>
            <a:r>
              <a:rPr lang="zh-HK" altLang="zh-HK" dirty="0"/>
              <a:t>在後宮的地位經常使他們能夠對皇帝施加重要影響，甚至使自己掌握大權。</a:t>
            </a:r>
            <a:r>
              <a:rPr lang="en-US" altLang="zh-HK" dirty="0"/>
              <a:t>(Their main duties and the political influence of eunuchs were being a servant in the harems and as chamberlains to the emperors. Eunuchs’ positions in the harems enabled them to exert important influence over their royal masters and even to raise themselves to positions of great powers.)</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33</a:t>
            </a:fld>
            <a:endParaRPr kumimoji="1" lang="zh-HK" altLang="en-US"/>
          </a:p>
        </p:txBody>
      </p:sp>
    </p:spTree>
    <p:extLst>
      <p:ext uri="{BB962C8B-B14F-4D97-AF65-F5344CB8AC3E}">
        <p14:creationId xmlns:p14="http://schemas.microsoft.com/office/powerpoint/2010/main" val="3419465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DA6D52-C7EA-102B-DE5A-6B86D64819EE}"/>
              </a:ext>
            </a:extLst>
          </p:cNvPr>
          <p:cNvSpPr>
            <a:spLocks noGrp="1"/>
          </p:cNvSpPr>
          <p:nvPr>
            <p:ph type="title"/>
          </p:nvPr>
        </p:nvSpPr>
        <p:spPr/>
        <p:txBody>
          <a:bodyPr>
            <a:normAutofit fontScale="90000"/>
          </a:bodyPr>
          <a:lstStyle/>
          <a:p>
            <a:r>
              <a:rPr lang="zh-HK" altLang="zh-HK" sz="3600" b="1" dirty="0" smtClean="0"/>
              <a:t>晚</a:t>
            </a:r>
            <a:r>
              <a:rPr lang="zh-HK" altLang="zh-HK" sz="3600" b="1" dirty="0"/>
              <a:t>明政局與明朝滅亡</a:t>
            </a:r>
            <a:r>
              <a:rPr lang="en-US" altLang="zh-HK" sz="3600" b="1" dirty="0"/>
              <a:t>(Politics in the Late Ming Dynasty and the downfall of the Ming Dynasty)</a:t>
            </a:r>
            <a:endParaRPr kumimoji="1" lang="zh-HK" altLang="en-US" dirty="0"/>
          </a:p>
        </p:txBody>
      </p:sp>
      <p:sp>
        <p:nvSpPr>
          <p:cNvPr id="3" name="內容版面配置區 2">
            <a:extLst>
              <a:ext uri="{FF2B5EF4-FFF2-40B4-BE49-F238E27FC236}">
                <a16:creationId xmlns:a16="http://schemas.microsoft.com/office/drawing/2014/main" id="{0B5E0EB3-5CCB-1231-E557-EC67E296C3AC}"/>
              </a:ext>
            </a:extLst>
          </p:cNvPr>
          <p:cNvSpPr>
            <a:spLocks noGrp="1"/>
          </p:cNvSpPr>
          <p:nvPr>
            <p:ph idx="1"/>
          </p:nvPr>
        </p:nvSpPr>
        <p:spPr>
          <a:xfrm>
            <a:off x="628650" y="1825624"/>
            <a:ext cx="7886700" cy="4859381"/>
          </a:xfrm>
        </p:spPr>
        <p:txBody>
          <a:bodyPr>
            <a:normAutofit/>
          </a:bodyPr>
          <a:lstStyle/>
          <a:p>
            <a:r>
              <a:rPr lang="zh-HK" altLang="zh-HK" dirty="0"/>
              <a:t>皇帝昏庸，宦官亂政，朝政敗壞。</a:t>
            </a:r>
            <a:r>
              <a:rPr lang="en-US" altLang="zh-HK" dirty="0"/>
              <a:t>(The emperors were incapable so the eunuchs abused power. The administration of the state was corrupt.) </a:t>
            </a:r>
          </a:p>
          <a:p>
            <a:endParaRPr lang="zh-TW" altLang="zh-HK" dirty="0"/>
          </a:p>
          <a:p>
            <a:r>
              <a:rPr lang="zh-HK" altLang="zh-HK" dirty="0"/>
              <a:t>晚明出現天</a:t>
            </a:r>
            <a:r>
              <a:rPr lang="zh-TW" altLang="zh-HK" dirty="0"/>
              <a:t>災</a:t>
            </a:r>
            <a:r>
              <a:rPr lang="zh-HK" altLang="zh-HK" dirty="0"/>
              <a:t>，民變四起。</a:t>
            </a:r>
            <a:r>
              <a:rPr lang="en-US" altLang="zh-HK" dirty="0"/>
              <a:t>(In the late Ming Dynasty, there were natural disasters and peasant uprisings.)</a:t>
            </a:r>
          </a:p>
          <a:p>
            <a:endParaRPr lang="zh-TW" altLang="zh-HK" dirty="0"/>
          </a:p>
          <a:p>
            <a:r>
              <a:rPr lang="zh-HK" altLang="zh-HK" dirty="0"/>
              <a:t>最後清兵入關，明朝滅亡。</a:t>
            </a:r>
            <a:r>
              <a:rPr lang="en-US" altLang="zh-HK" dirty="0"/>
              <a:t>(Qing troops entered the </a:t>
            </a:r>
            <a:r>
              <a:rPr lang="en-US" altLang="zh-HK" dirty="0" err="1"/>
              <a:t>Shanhaiguan</a:t>
            </a:r>
            <a:r>
              <a:rPr lang="en-US" altLang="zh-HK" dirty="0"/>
              <a:t> Pass and the Ming Dynasty collapsed finally.)</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34</a:t>
            </a:fld>
            <a:endParaRPr kumimoji="1" lang="zh-HK" altLang="en-US"/>
          </a:p>
        </p:txBody>
      </p:sp>
    </p:spTree>
    <p:extLst>
      <p:ext uri="{BB962C8B-B14F-4D97-AF65-F5344CB8AC3E}">
        <p14:creationId xmlns:p14="http://schemas.microsoft.com/office/powerpoint/2010/main" val="3240662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AD59CE-8D9F-17DC-E71D-AA89D8E6BEFB}"/>
              </a:ext>
            </a:extLst>
          </p:cNvPr>
          <p:cNvSpPr>
            <a:spLocks noGrp="1"/>
          </p:cNvSpPr>
          <p:nvPr>
            <p:ph type="title"/>
          </p:nvPr>
        </p:nvSpPr>
        <p:spPr/>
        <p:txBody>
          <a:bodyPr>
            <a:normAutofit/>
          </a:bodyPr>
          <a:lstStyle/>
          <a:p>
            <a:r>
              <a:rPr lang="zh-HK" altLang="zh-HK" sz="3200" b="1" dirty="0"/>
              <a:t>資料一：明朝時間線</a:t>
            </a:r>
            <a:r>
              <a:rPr lang="en-US" altLang="zh-HK" sz="3200" b="1" dirty="0"/>
              <a:t>(Source </a:t>
            </a:r>
            <a:r>
              <a:rPr lang="en-US" altLang="zh-HK" sz="3200" b="1" dirty="0" err="1"/>
              <a:t>A:The</a:t>
            </a:r>
            <a:r>
              <a:rPr lang="en-US" altLang="zh-HK" sz="3200" b="1" dirty="0"/>
              <a:t> timeline of the Ming Dynasty)</a:t>
            </a:r>
            <a:endParaRPr kumimoji="1" lang="zh-HK" altLang="en-US" sz="3200" dirty="0"/>
          </a:p>
        </p:txBody>
      </p:sp>
      <p:pic>
        <p:nvPicPr>
          <p:cNvPr id="6" name="內容版面配置區 5">
            <a:extLst>
              <a:ext uri="{FF2B5EF4-FFF2-40B4-BE49-F238E27FC236}">
                <a16:creationId xmlns:a16="http://schemas.microsoft.com/office/drawing/2014/main" id="{7A95591E-C6A7-69C4-BE60-EB9D78FFC922}"/>
              </a:ext>
            </a:extLst>
          </p:cNvPr>
          <p:cNvPicPr>
            <a:picLocks noGrp="1" noChangeAspect="1"/>
          </p:cNvPicPr>
          <p:nvPr>
            <p:ph idx="1"/>
          </p:nvPr>
        </p:nvPicPr>
        <p:blipFill>
          <a:blip r:embed="rId2">
            <a:alphaModFix/>
          </a:blip>
          <a:stretch>
            <a:fillRect/>
          </a:stretch>
        </p:blipFill>
        <p:spPr>
          <a:xfrm>
            <a:off x="628650" y="1465573"/>
            <a:ext cx="7861300" cy="1574358"/>
          </a:xfrm>
          <a:blipFill dpi="0" rotWithShape="1">
            <a:blip r:embed="rId3">
              <a:alphaModFix amt="0"/>
            </a:blip>
            <a:srcRect/>
            <a:tile tx="0" ty="0" sx="100000" sy="100000" flip="none" algn="tl"/>
          </a:blipFill>
        </p:spPr>
      </p:pic>
      <p:sp>
        <p:nvSpPr>
          <p:cNvPr id="15" name="文字方塊 14">
            <a:extLst>
              <a:ext uri="{FF2B5EF4-FFF2-40B4-BE49-F238E27FC236}">
                <a16:creationId xmlns:a16="http://schemas.microsoft.com/office/drawing/2014/main" id="{021A7DEF-CC51-ACD9-0E48-9C5844789D44}"/>
              </a:ext>
            </a:extLst>
          </p:cNvPr>
          <p:cNvSpPr txBox="1"/>
          <p:nvPr/>
        </p:nvSpPr>
        <p:spPr>
          <a:xfrm>
            <a:off x="7668397" y="2012844"/>
            <a:ext cx="358346" cy="307777"/>
          </a:xfrm>
          <a:prstGeom prst="rect">
            <a:avLst/>
          </a:prstGeom>
          <a:noFill/>
          <a:ln>
            <a:solidFill>
              <a:srgbClr val="FF0000"/>
            </a:solidFill>
          </a:ln>
        </p:spPr>
        <p:txBody>
          <a:bodyPr wrap="square" rtlCol="0">
            <a:spAutoFit/>
          </a:bodyPr>
          <a:lstStyle/>
          <a:p>
            <a:r>
              <a:rPr kumimoji="1" lang="en-US" altLang="zh-HK" sz="1400" dirty="0">
                <a:solidFill>
                  <a:srgbClr val="FF0000"/>
                </a:solidFill>
                <a:latin typeface="Times New Roman" panose="02020603050405020304" pitchFamily="18" charset="0"/>
                <a:ea typeface="Kaiti SC" panose="02010600040101010101" pitchFamily="2" charset="-122"/>
                <a:cs typeface="Times New Roman" panose="02020603050405020304" pitchFamily="18" charset="0"/>
              </a:rPr>
              <a:t>C</a:t>
            </a:r>
            <a:endParaRPr kumimoji="1" lang="zh-HK" altLang="en-US" sz="1400" dirty="0">
              <a:solidFill>
                <a:srgbClr val="FF0000"/>
              </a:solidFill>
              <a:latin typeface="Times New Roman" panose="02020603050405020304" pitchFamily="18" charset="0"/>
              <a:ea typeface="Kaiti SC" panose="02010600040101010101" pitchFamily="2" charset="-122"/>
              <a:cs typeface="Times New Roman" panose="02020603050405020304" pitchFamily="18" charset="0"/>
            </a:endParaRPr>
          </a:p>
        </p:txBody>
      </p:sp>
      <p:sp>
        <p:nvSpPr>
          <p:cNvPr id="7" name="文字方塊 6">
            <a:extLst>
              <a:ext uri="{FF2B5EF4-FFF2-40B4-BE49-F238E27FC236}">
                <a16:creationId xmlns:a16="http://schemas.microsoft.com/office/drawing/2014/main" id="{B33F6157-4063-8540-8C98-21B93B52594A}"/>
              </a:ext>
            </a:extLst>
          </p:cNvPr>
          <p:cNvSpPr txBox="1"/>
          <p:nvPr/>
        </p:nvSpPr>
        <p:spPr>
          <a:xfrm>
            <a:off x="603250" y="2967335"/>
            <a:ext cx="7700810" cy="923330"/>
          </a:xfrm>
          <a:prstGeom prst="rect">
            <a:avLst/>
          </a:prstGeom>
          <a:noFill/>
        </p:spPr>
        <p:txBody>
          <a:bodyPr wrap="square" rtlCol="0">
            <a:spAutoFit/>
          </a:bodyPr>
          <a:lstStyle/>
          <a:p>
            <a:r>
              <a:rPr lang="en-US" altLang="zh-HK" dirty="0"/>
              <a:t>1. </a:t>
            </a:r>
            <a:r>
              <a:rPr lang="zh-HK" altLang="zh-HK" dirty="0"/>
              <a:t>在時間線上用「</a:t>
            </a:r>
            <a:r>
              <a:rPr lang="en-US" altLang="zh-HK" dirty="0"/>
              <a:t>A</a:t>
            </a:r>
            <a:r>
              <a:rPr lang="zh-HK" altLang="zh-HK" dirty="0"/>
              <a:t>」、「</a:t>
            </a:r>
            <a:r>
              <a:rPr lang="en-US" altLang="zh-HK" dirty="0"/>
              <a:t>B</a:t>
            </a:r>
            <a:r>
              <a:rPr lang="zh-HK" altLang="zh-HK" dirty="0"/>
              <a:t>」、「</a:t>
            </a:r>
            <a:r>
              <a:rPr lang="en-US" altLang="zh-HK" dirty="0"/>
              <a:t>C</a:t>
            </a:r>
            <a:r>
              <a:rPr lang="zh-HK" altLang="zh-HK" dirty="0"/>
              <a:t>」及「</a:t>
            </a:r>
            <a:r>
              <a:rPr lang="en-US" altLang="zh-HK" dirty="0"/>
              <a:t>D</a:t>
            </a:r>
            <a:r>
              <a:rPr lang="zh-HK" altLang="zh-HK" dirty="0"/>
              <a:t>」標示相關的歷史事件。</a:t>
            </a:r>
            <a:r>
              <a:rPr lang="en-US" altLang="zh-HK" dirty="0"/>
              <a:t>(Please mark the historical events “A”, “B”, “C” and “D” on the timeline.)</a:t>
            </a:r>
            <a:endParaRPr lang="zh-TW" altLang="zh-HK" dirty="0"/>
          </a:p>
          <a:p>
            <a:endParaRPr kumimoji="1" lang="zh-HK" altLang="en-US" dirty="0"/>
          </a:p>
        </p:txBody>
      </p:sp>
      <p:graphicFrame>
        <p:nvGraphicFramePr>
          <p:cNvPr id="17" name="表格 16">
            <a:extLst>
              <a:ext uri="{FF2B5EF4-FFF2-40B4-BE49-F238E27FC236}">
                <a16:creationId xmlns:a16="http://schemas.microsoft.com/office/drawing/2014/main" id="{3B8CD4A3-C1C3-CA83-F5DF-A5A01C050548}"/>
              </a:ext>
            </a:extLst>
          </p:cNvPr>
          <p:cNvGraphicFramePr>
            <a:graphicFrameLocks noGrp="1"/>
          </p:cNvGraphicFramePr>
          <p:nvPr>
            <p:extLst>
              <p:ext uri="{D42A27DB-BD31-4B8C-83A1-F6EECF244321}">
                <p14:modId xmlns:p14="http://schemas.microsoft.com/office/powerpoint/2010/main" val="8335205"/>
              </p:ext>
            </p:extLst>
          </p:nvPr>
        </p:nvGraphicFramePr>
        <p:xfrm>
          <a:off x="615950" y="3625090"/>
          <a:ext cx="8327634" cy="2981512"/>
        </p:xfrm>
        <a:graphic>
          <a:graphicData uri="http://schemas.openxmlformats.org/drawingml/2006/table">
            <a:tbl>
              <a:tblPr firstRow="1" firstCol="1" bandRow="1">
                <a:tableStyleId>{5C22544A-7EE6-4342-B048-85BDC9FD1C3A}</a:tableStyleId>
              </a:tblPr>
              <a:tblGrid>
                <a:gridCol w="1058959">
                  <a:extLst>
                    <a:ext uri="{9D8B030D-6E8A-4147-A177-3AD203B41FA5}">
                      <a16:colId xmlns:a16="http://schemas.microsoft.com/office/drawing/2014/main" val="3278337914"/>
                    </a:ext>
                  </a:extLst>
                </a:gridCol>
                <a:gridCol w="7268675">
                  <a:extLst>
                    <a:ext uri="{9D8B030D-6E8A-4147-A177-3AD203B41FA5}">
                      <a16:colId xmlns:a16="http://schemas.microsoft.com/office/drawing/2014/main" val="1946144843"/>
                    </a:ext>
                  </a:extLst>
                </a:gridCol>
              </a:tblGrid>
              <a:tr h="376846">
                <a:tc>
                  <a:txBody>
                    <a:bodyPr/>
                    <a:lstStyle/>
                    <a:p>
                      <a:r>
                        <a:rPr lang="zh-HK" sz="1800" kern="100">
                          <a:effectLst/>
                        </a:rPr>
                        <a:t>年份</a:t>
                      </a:r>
                      <a:r>
                        <a:rPr lang="en-US" sz="1800" kern="100">
                          <a:effectLst/>
                        </a:rPr>
                        <a:t>(Year)</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tc>
                  <a:txBody>
                    <a:bodyPr/>
                    <a:lstStyle/>
                    <a:p>
                      <a:r>
                        <a:rPr lang="zh-HK" sz="1800" kern="100" dirty="0">
                          <a:effectLst/>
                        </a:rPr>
                        <a:t>歷史事件</a:t>
                      </a:r>
                      <a:r>
                        <a:rPr lang="en-US" sz="1800" kern="100" dirty="0">
                          <a:effectLst/>
                        </a:rPr>
                        <a:t>(Historical event) </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extLst>
                  <a:ext uri="{0D108BD9-81ED-4DB2-BD59-A6C34878D82A}">
                    <a16:rowId xmlns:a16="http://schemas.microsoft.com/office/drawing/2014/main" val="2781222766"/>
                  </a:ext>
                </a:extLst>
              </a:tr>
              <a:tr h="376846">
                <a:tc>
                  <a:txBody>
                    <a:bodyPr/>
                    <a:lstStyle/>
                    <a:p>
                      <a:r>
                        <a:rPr lang="en-US" sz="1800" kern="100" spc="40">
                          <a:effectLst/>
                        </a:rPr>
                        <a:t>1368</a:t>
                      </a:r>
                      <a:r>
                        <a:rPr lang="zh-TW" sz="1800" kern="100" spc="4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tc>
                  <a:txBody>
                    <a:bodyPr/>
                    <a:lstStyle/>
                    <a:p>
                      <a:r>
                        <a:rPr lang="en-US" sz="1800" kern="100" spc="40" dirty="0">
                          <a:effectLst/>
                        </a:rPr>
                        <a:t>A. </a:t>
                      </a:r>
                      <a:r>
                        <a:rPr lang="zh-HK" sz="1800" kern="100" spc="40" dirty="0">
                          <a:effectLst/>
                        </a:rPr>
                        <a:t>明朝建立</a:t>
                      </a:r>
                      <a:r>
                        <a:rPr lang="en-US" sz="1800" kern="100" spc="40" dirty="0">
                          <a:effectLst/>
                        </a:rPr>
                        <a:t>(The </a:t>
                      </a:r>
                      <a:r>
                        <a:rPr lang="en-US" sz="1800" u="none" strike="noStrike" kern="100" spc="40" dirty="0">
                          <a:effectLst/>
                        </a:rPr>
                        <a:t>Ming Dynasty </a:t>
                      </a:r>
                      <a:r>
                        <a:rPr lang="en-US" sz="1800" kern="100" spc="40" dirty="0">
                          <a:effectLst/>
                        </a:rPr>
                        <a:t>was established)</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extLst>
                  <a:ext uri="{0D108BD9-81ED-4DB2-BD59-A6C34878D82A}">
                    <a16:rowId xmlns:a16="http://schemas.microsoft.com/office/drawing/2014/main" val="154365065"/>
                  </a:ext>
                </a:extLst>
              </a:tr>
              <a:tr h="376846">
                <a:tc>
                  <a:txBody>
                    <a:bodyPr/>
                    <a:lstStyle/>
                    <a:p>
                      <a:r>
                        <a:rPr lang="en-US" sz="1800" kern="100">
                          <a:effectLst/>
                        </a:rPr>
                        <a:t>1556</a:t>
                      </a:r>
                      <a:r>
                        <a:rPr lang="zh-HK" sz="1800" kern="10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tc>
                  <a:txBody>
                    <a:bodyPr/>
                    <a:lstStyle/>
                    <a:p>
                      <a:r>
                        <a:rPr lang="en-US" sz="1800" kern="100">
                          <a:effectLst/>
                        </a:rPr>
                        <a:t>B. </a:t>
                      </a:r>
                      <a:r>
                        <a:rPr lang="zh-HK" sz="1800" kern="100">
                          <a:effectLst/>
                        </a:rPr>
                        <a:t>嘉靖大地震</a:t>
                      </a:r>
                      <a:r>
                        <a:rPr lang="en-US" sz="1800" kern="100">
                          <a:effectLst/>
                        </a:rPr>
                        <a:t>(Jiajing earthquake)</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extLst>
                  <a:ext uri="{0D108BD9-81ED-4DB2-BD59-A6C34878D82A}">
                    <a16:rowId xmlns:a16="http://schemas.microsoft.com/office/drawing/2014/main" val="4292183355"/>
                  </a:ext>
                </a:extLst>
              </a:tr>
              <a:tr h="376846">
                <a:tc>
                  <a:txBody>
                    <a:bodyPr/>
                    <a:lstStyle/>
                    <a:p>
                      <a:r>
                        <a:rPr lang="en-US" sz="1800" kern="100">
                          <a:effectLst/>
                        </a:rPr>
                        <a:t>1633-1643</a:t>
                      </a:r>
                      <a:r>
                        <a:rPr lang="zh-HK" sz="1800" kern="10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tc>
                  <a:txBody>
                    <a:bodyPr/>
                    <a:lstStyle/>
                    <a:p>
                      <a:r>
                        <a:rPr lang="en-US" sz="1800" kern="100" dirty="0">
                          <a:effectLst/>
                        </a:rPr>
                        <a:t>C. </a:t>
                      </a:r>
                      <a:r>
                        <a:rPr lang="zh-HK" sz="1800" kern="100" dirty="0">
                          <a:effectLst/>
                        </a:rPr>
                        <a:t>明末大鼠疫</a:t>
                      </a:r>
                      <a:r>
                        <a:rPr lang="en-US" sz="1800" kern="100" dirty="0">
                          <a:effectLst/>
                        </a:rPr>
                        <a:t>(Great Plague in late Ming)</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extLst>
                  <a:ext uri="{0D108BD9-81ED-4DB2-BD59-A6C34878D82A}">
                    <a16:rowId xmlns:a16="http://schemas.microsoft.com/office/drawing/2014/main" val="2893906367"/>
                  </a:ext>
                </a:extLst>
              </a:tr>
              <a:tr h="1130540">
                <a:tc>
                  <a:txBody>
                    <a:bodyPr/>
                    <a:lstStyle/>
                    <a:p>
                      <a:r>
                        <a:rPr lang="en-US" sz="1800" kern="100" dirty="0">
                          <a:effectLst/>
                        </a:rPr>
                        <a:t>1644</a:t>
                      </a:r>
                      <a:r>
                        <a:rPr lang="zh-TW" sz="1800" kern="100" dirty="0">
                          <a:effectLst/>
                        </a:rPr>
                        <a:t>年</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tc>
                  <a:txBody>
                    <a:bodyPr/>
                    <a:lstStyle/>
                    <a:p>
                      <a:r>
                        <a:rPr lang="en-US" sz="1800" kern="100" dirty="0">
                          <a:effectLst/>
                        </a:rPr>
                        <a:t>D. </a:t>
                      </a:r>
                      <a:r>
                        <a:rPr lang="zh-HK" sz="1800" kern="100" dirty="0">
                          <a:effectLst/>
                        </a:rPr>
                        <a:t>民變</a:t>
                      </a:r>
                      <a:r>
                        <a:rPr lang="zh-TW" sz="1800" kern="100" dirty="0">
                          <a:effectLst/>
                        </a:rPr>
                        <a:t>隊</a:t>
                      </a:r>
                      <a:r>
                        <a:rPr lang="zh-HK" sz="1800" kern="100" dirty="0">
                          <a:effectLst/>
                        </a:rPr>
                        <a:t>伍攻入首都，明朝皇帝自</a:t>
                      </a:r>
                      <a:r>
                        <a:rPr lang="zh-TW" sz="1800" kern="100" dirty="0">
                          <a:effectLst/>
                        </a:rPr>
                        <a:t>殺</a:t>
                      </a:r>
                      <a:r>
                        <a:rPr lang="zh-HK" sz="1800" kern="100" dirty="0">
                          <a:effectLst/>
                        </a:rPr>
                        <a:t>。</a:t>
                      </a:r>
                      <a:r>
                        <a:rPr lang="en-US" sz="1800" kern="100" dirty="0">
                          <a:effectLst/>
                        </a:rPr>
                        <a:t>(Rebels invaded the capital. The last Ming emperor committed suicide. </a:t>
                      </a:r>
                      <a:endParaRPr lang="zh-TW" sz="1800" kern="100" dirty="0">
                        <a:effectLst/>
                      </a:endParaRPr>
                    </a:p>
                    <a:p>
                      <a:r>
                        <a:rPr lang="zh-HK" sz="1800" kern="100" dirty="0">
                          <a:effectLst/>
                        </a:rPr>
                        <a:t>清兵入關，明朝滅亡。</a:t>
                      </a:r>
                      <a:r>
                        <a:rPr lang="en-US" sz="1800" kern="100" dirty="0">
                          <a:effectLst/>
                        </a:rPr>
                        <a:t>(Qing troops entered the </a:t>
                      </a:r>
                      <a:r>
                        <a:rPr lang="en-US" sz="1800" kern="100" dirty="0" err="1">
                          <a:effectLst/>
                        </a:rPr>
                        <a:t>Shanhaiguan</a:t>
                      </a:r>
                      <a:r>
                        <a:rPr lang="en-US" sz="1800" kern="100" dirty="0">
                          <a:effectLst/>
                        </a:rPr>
                        <a:t> Pass and the Ming Dynasty collapsed finally.)</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8929" marR="58929" marT="0" marB="0"/>
                </a:tc>
                <a:extLst>
                  <a:ext uri="{0D108BD9-81ED-4DB2-BD59-A6C34878D82A}">
                    <a16:rowId xmlns:a16="http://schemas.microsoft.com/office/drawing/2014/main" val="2996604120"/>
                  </a:ext>
                </a:extLst>
              </a:tr>
            </a:tbl>
          </a:graphicData>
        </a:graphic>
      </p:graphicFrame>
      <p:sp>
        <p:nvSpPr>
          <p:cNvPr id="10" name="直線圖說文字 1 9">
            <a:extLst>
              <a:ext uri="{FF2B5EF4-FFF2-40B4-BE49-F238E27FC236}">
                <a16:creationId xmlns:a16="http://schemas.microsoft.com/office/drawing/2014/main" id="{92659A45-AA50-E6C4-CE4C-8F9077266D7E}"/>
              </a:ext>
            </a:extLst>
          </p:cNvPr>
          <p:cNvSpPr/>
          <p:nvPr/>
        </p:nvSpPr>
        <p:spPr>
          <a:xfrm>
            <a:off x="778053" y="1957081"/>
            <a:ext cx="333375" cy="259373"/>
          </a:xfrm>
          <a:prstGeom prst="borderCallout1">
            <a:avLst>
              <a:gd name="adj1" fmla="val 99306"/>
              <a:gd name="adj2" fmla="val 48810"/>
              <a:gd name="adj3" fmla="val 187055"/>
              <a:gd name="adj4" fmla="val 473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A</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11" name="直線圖說文字 1 10">
            <a:extLst>
              <a:ext uri="{FF2B5EF4-FFF2-40B4-BE49-F238E27FC236}">
                <a16:creationId xmlns:a16="http://schemas.microsoft.com/office/drawing/2014/main" id="{88E6821F-F001-A927-C123-9AE3E80635AF}"/>
              </a:ext>
            </a:extLst>
          </p:cNvPr>
          <p:cNvSpPr/>
          <p:nvPr/>
        </p:nvSpPr>
        <p:spPr>
          <a:xfrm>
            <a:off x="5622511" y="1853582"/>
            <a:ext cx="333375" cy="259373"/>
          </a:xfrm>
          <a:prstGeom prst="borderCallout1">
            <a:avLst>
              <a:gd name="adj1" fmla="val 99306"/>
              <a:gd name="adj2" fmla="val 48810"/>
              <a:gd name="adj3" fmla="val 220404"/>
              <a:gd name="adj4" fmla="val 473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B</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13" name="直線圖說文字 1 12">
            <a:extLst>
              <a:ext uri="{FF2B5EF4-FFF2-40B4-BE49-F238E27FC236}">
                <a16:creationId xmlns:a16="http://schemas.microsoft.com/office/drawing/2014/main" id="{381A3F39-6B7C-AE64-E4F6-F2541CB9E064}"/>
              </a:ext>
            </a:extLst>
          </p:cNvPr>
          <p:cNvSpPr/>
          <p:nvPr/>
        </p:nvSpPr>
        <p:spPr>
          <a:xfrm>
            <a:off x="7884641" y="1697708"/>
            <a:ext cx="333375" cy="259373"/>
          </a:xfrm>
          <a:prstGeom prst="borderCallout1">
            <a:avLst>
              <a:gd name="adj1" fmla="val 99306"/>
              <a:gd name="adj2" fmla="val 48810"/>
              <a:gd name="adj3" fmla="val 282337"/>
              <a:gd name="adj4" fmla="val 510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D</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3" name="Slide Number Placeholder 2"/>
          <p:cNvSpPr>
            <a:spLocks noGrp="1"/>
          </p:cNvSpPr>
          <p:nvPr>
            <p:ph type="sldNum" sz="quarter" idx="12"/>
          </p:nvPr>
        </p:nvSpPr>
        <p:spPr/>
        <p:txBody>
          <a:bodyPr/>
          <a:lstStyle/>
          <a:p>
            <a:fld id="{A99B2CC0-CCC1-BD4F-AF78-157B4955DBB7}" type="slidenum">
              <a:rPr kumimoji="1" lang="zh-HK" altLang="en-US" smtClean="0"/>
              <a:t>35</a:t>
            </a:fld>
            <a:endParaRPr kumimoji="1" lang="zh-HK" altLang="en-US"/>
          </a:p>
        </p:txBody>
      </p:sp>
    </p:spTree>
    <p:extLst>
      <p:ext uri="{BB962C8B-B14F-4D97-AF65-F5344CB8AC3E}">
        <p14:creationId xmlns:p14="http://schemas.microsoft.com/office/powerpoint/2010/main" val="28946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A5D5B2-900D-DD60-9815-AC4B0E9B529D}"/>
              </a:ext>
            </a:extLst>
          </p:cNvPr>
          <p:cNvSpPr>
            <a:spLocks noGrp="1"/>
          </p:cNvSpPr>
          <p:nvPr>
            <p:ph type="title"/>
          </p:nvPr>
        </p:nvSpPr>
        <p:spPr>
          <a:xfrm>
            <a:off x="628650" y="266272"/>
            <a:ext cx="7886700" cy="1325563"/>
          </a:xfrm>
        </p:spPr>
        <p:txBody>
          <a:bodyPr>
            <a:normAutofit/>
          </a:bodyPr>
          <a:lstStyle/>
          <a:p>
            <a:r>
              <a:rPr lang="zh-HK" altLang="zh-HK" sz="3200" b="1" dirty="0"/>
              <a:t>資料二：《流民圖》</a:t>
            </a:r>
            <a:r>
              <a:rPr lang="en-US" altLang="zh-HK" sz="3200" b="1" dirty="0"/>
              <a:t> (Source B: Painting: Beggars and Street Characters)</a:t>
            </a:r>
            <a:endParaRPr kumimoji="1" lang="zh-HK" altLang="en-US" sz="3200" dirty="0"/>
          </a:p>
        </p:txBody>
      </p:sp>
      <p:sp>
        <p:nvSpPr>
          <p:cNvPr id="3" name="內容版面配置區 2">
            <a:extLst>
              <a:ext uri="{FF2B5EF4-FFF2-40B4-BE49-F238E27FC236}">
                <a16:creationId xmlns:a16="http://schemas.microsoft.com/office/drawing/2014/main" id="{0CD2116A-BCC3-A6C8-BEBD-2A85EEDBD67D}"/>
              </a:ext>
            </a:extLst>
          </p:cNvPr>
          <p:cNvSpPr>
            <a:spLocks noGrp="1"/>
          </p:cNvSpPr>
          <p:nvPr>
            <p:ph idx="1"/>
          </p:nvPr>
        </p:nvSpPr>
        <p:spPr/>
        <p:txBody>
          <a:bodyPr>
            <a:normAutofit/>
          </a:bodyPr>
          <a:lstStyle/>
          <a:p>
            <a:pPr marL="0" indent="0">
              <a:buNone/>
            </a:pPr>
            <a:r>
              <a:rPr lang="zh-HK" altLang="zh-HK" sz="1800" dirty="0"/>
              <a:t>請到以下網頁觀賞《流民圖》</a:t>
            </a:r>
            <a:r>
              <a:rPr lang="en-US" altLang="zh-HK" sz="1800" dirty="0"/>
              <a:t>(Please visit the link below)</a:t>
            </a:r>
            <a:r>
              <a:rPr lang="zh-HK" altLang="zh-HK" sz="1800" dirty="0"/>
              <a:t>：</a:t>
            </a:r>
            <a:endParaRPr lang="en-US" altLang="zh-HK" sz="1800" dirty="0"/>
          </a:p>
          <a:p>
            <a:pPr marL="0" indent="0">
              <a:buNone/>
            </a:pPr>
            <a:r>
              <a:rPr lang="en-US" altLang="zh-HK" sz="1800" dirty="0">
                <a:hlinkClick r:id="rId2"/>
              </a:rPr>
              <a:t>https://</a:t>
            </a:r>
            <a:r>
              <a:rPr lang="en-US" altLang="zh-HK" sz="1800" dirty="0" err="1">
                <a:hlinkClick r:id="rId2"/>
              </a:rPr>
              <a:t>ltfc.net</a:t>
            </a:r>
            <a:r>
              <a:rPr lang="en-US" altLang="zh-HK" sz="1800" dirty="0">
                <a:hlinkClick r:id="rId2"/>
              </a:rPr>
              <a:t>/</a:t>
            </a:r>
            <a:r>
              <a:rPr lang="en-US" altLang="zh-HK" sz="1800" dirty="0" err="1">
                <a:hlinkClick r:id="rId2"/>
              </a:rPr>
              <a:t>img</a:t>
            </a:r>
            <a:r>
              <a:rPr lang="en-US" altLang="zh-HK" sz="1800" dirty="0">
                <a:hlinkClick r:id="rId2"/>
              </a:rPr>
              <a:t>/5d8779bb4aea654b0b3b3bde</a:t>
            </a:r>
            <a:endParaRPr lang="zh-TW" altLang="zh-HK" sz="1800" dirty="0"/>
          </a:p>
          <a:p>
            <a:pPr marL="0" indent="0">
              <a:buNone/>
            </a:pPr>
            <a:endParaRPr lang="en-US" altLang="zh-HK" sz="1800" dirty="0"/>
          </a:p>
          <a:p>
            <a:pPr marL="0" indent="0">
              <a:buNone/>
            </a:pPr>
            <a:endParaRPr lang="en-US" altLang="zh-HK" sz="1800" dirty="0"/>
          </a:p>
          <a:p>
            <a:pPr marL="0" indent="0">
              <a:buNone/>
            </a:pPr>
            <a:endParaRPr lang="en-US" altLang="zh-HK" sz="1800" dirty="0"/>
          </a:p>
          <a:p>
            <a:pPr marL="0" indent="0">
              <a:buNone/>
            </a:pPr>
            <a:r>
              <a:rPr lang="zh-HK" altLang="zh-HK" sz="1800" dirty="0" smtClean="0"/>
              <a:t>《</a:t>
            </a:r>
            <a:r>
              <a:rPr lang="zh-HK" altLang="zh-HK" sz="1800" dirty="0"/>
              <a:t>流民圖》背景：</a:t>
            </a:r>
            <a:r>
              <a:rPr lang="en-US" altLang="zh-HK" sz="1800" dirty="0"/>
              <a:t>1516</a:t>
            </a:r>
            <a:r>
              <a:rPr lang="zh-HK" altLang="zh-HK" sz="1800" dirty="0"/>
              <a:t>年</a:t>
            </a:r>
            <a:r>
              <a:rPr lang="en-US" altLang="zh-HK" sz="1800" dirty="0"/>
              <a:t> (The background of the Painting: Beggars and Street Characters: 1516)</a:t>
            </a:r>
            <a:endParaRPr lang="zh-TW" altLang="zh-HK" sz="1800" dirty="0"/>
          </a:p>
          <a:p>
            <a:pPr marL="0" indent="0">
              <a:buNone/>
            </a:pPr>
            <a:r>
              <a:rPr lang="zh-HK" altLang="zh-HK" sz="1800" dirty="0"/>
              <a:t>明朝皇帝只顧玩樂，偏袒</a:t>
            </a:r>
            <a:r>
              <a:rPr lang="zh-HK" altLang="en-US" sz="1800" dirty="0"/>
              <a:t>宦官</a:t>
            </a:r>
            <a:r>
              <a:rPr lang="zh-HK" altLang="zh-HK" sz="1800" dirty="0"/>
              <a:t>，貪</a:t>
            </a:r>
            <a:r>
              <a:rPr lang="zh-TW" altLang="zh-HK" sz="1800" dirty="0"/>
              <a:t>污</a:t>
            </a:r>
            <a:r>
              <a:rPr lang="zh-HK" altLang="zh-HK" sz="1800" dirty="0"/>
              <a:t>腐敗。各地人民起事，百姓流離失所。</a:t>
            </a:r>
            <a:r>
              <a:rPr lang="en-US" altLang="zh-HK" sz="1800" dirty="0"/>
              <a:t>(The Emperor of the Ming Dynasty only cared about entertainment. He favored eunuchs, thus contributing to administrative corruption. There were uprisings in various provinces and people were homeless.)</a:t>
            </a:r>
            <a:endParaRPr lang="zh-TW" altLang="zh-HK" sz="1800" dirty="0"/>
          </a:p>
          <a:p>
            <a:pPr marL="0" indent="0">
              <a:buNone/>
            </a:pPr>
            <a:endParaRPr kumimoji="1" lang="zh-HK" altLang="en-US" sz="1800" dirty="0"/>
          </a:p>
        </p:txBody>
      </p:sp>
      <p:pic>
        <p:nvPicPr>
          <p:cNvPr id="4" name="Picture 27">
            <a:extLst>
              <a:ext uri="{FF2B5EF4-FFF2-40B4-BE49-F238E27FC236}">
                <a16:creationId xmlns:a16="http://schemas.microsoft.com/office/drawing/2014/main" id="{4D8C48E8-C2B9-8FA7-1C8D-797EA5267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437" y="1825624"/>
            <a:ext cx="1594583" cy="1594583"/>
          </a:xfrm>
          <a:prstGeom prst="rect">
            <a:avLst/>
          </a:prstGeom>
        </p:spPr>
      </p:pic>
      <p:sp>
        <p:nvSpPr>
          <p:cNvPr id="5" name="Slide Number Placeholder 4"/>
          <p:cNvSpPr>
            <a:spLocks noGrp="1"/>
          </p:cNvSpPr>
          <p:nvPr>
            <p:ph type="sldNum" sz="quarter" idx="12"/>
          </p:nvPr>
        </p:nvSpPr>
        <p:spPr/>
        <p:txBody>
          <a:bodyPr/>
          <a:lstStyle/>
          <a:p>
            <a:fld id="{A99B2CC0-CCC1-BD4F-AF78-157B4955DBB7}" type="slidenum">
              <a:rPr kumimoji="1" lang="zh-HK" altLang="en-US" smtClean="0"/>
              <a:t>36</a:t>
            </a:fld>
            <a:endParaRPr kumimoji="1" lang="zh-HK" altLang="en-US"/>
          </a:p>
        </p:txBody>
      </p:sp>
    </p:spTree>
    <p:extLst>
      <p:ext uri="{BB962C8B-B14F-4D97-AF65-F5344CB8AC3E}">
        <p14:creationId xmlns:p14="http://schemas.microsoft.com/office/powerpoint/2010/main" val="2606572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AC5C148-4424-402D-1224-29661B8C47CA}"/>
              </a:ext>
            </a:extLst>
          </p:cNvPr>
          <p:cNvSpPr>
            <a:spLocks noGrp="1"/>
          </p:cNvSpPr>
          <p:nvPr>
            <p:ph idx="1"/>
          </p:nvPr>
        </p:nvSpPr>
        <p:spPr>
          <a:xfrm>
            <a:off x="628650" y="296562"/>
            <a:ext cx="7886700" cy="852616"/>
          </a:xfrm>
        </p:spPr>
        <p:txBody>
          <a:bodyPr>
            <a:normAutofit/>
          </a:bodyPr>
          <a:lstStyle/>
          <a:p>
            <a:pPr marL="0" indent="0">
              <a:buNone/>
            </a:pPr>
            <a:r>
              <a:rPr lang="zh-HK" altLang="zh-HK" sz="2400" dirty="0"/>
              <a:t>根據資料二，回答以下問題。</a:t>
            </a:r>
            <a:r>
              <a:rPr lang="en-US" altLang="zh-HK" sz="2400" dirty="0"/>
              <a:t>(Study Source B, and answer the questions.)</a:t>
            </a:r>
            <a:endParaRPr lang="zh-TW" altLang="zh-HK" sz="2400" dirty="0"/>
          </a:p>
          <a:p>
            <a:pPr marL="0" indent="0">
              <a:buNone/>
            </a:pPr>
            <a:endParaRPr kumimoji="1" lang="zh-HK" altLang="en-US" dirty="0"/>
          </a:p>
        </p:txBody>
      </p:sp>
      <p:sp>
        <p:nvSpPr>
          <p:cNvPr id="4" name="文字方塊 3">
            <a:extLst>
              <a:ext uri="{FF2B5EF4-FFF2-40B4-BE49-F238E27FC236}">
                <a16:creationId xmlns:a16="http://schemas.microsoft.com/office/drawing/2014/main" id="{2D5DFDC8-F28F-62CD-A881-675E52631E6B}"/>
              </a:ext>
            </a:extLst>
          </p:cNvPr>
          <p:cNvSpPr txBox="1"/>
          <p:nvPr/>
        </p:nvSpPr>
        <p:spPr>
          <a:xfrm>
            <a:off x="628650" y="2498787"/>
            <a:ext cx="7886700" cy="4062651"/>
          </a:xfrm>
          <a:prstGeom prst="rect">
            <a:avLst/>
          </a:prstGeom>
          <a:noFill/>
        </p:spPr>
        <p:txBody>
          <a:bodyPr wrap="square" rtlCol="0">
            <a:spAutoFit/>
          </a:bodyPr>
          <a:lstStyle/>
          <a:p>
            <a:r>
              <a:rPr lang="en-US" altLang="zh-HK" sz="2400" dirty="0"/>
              <a:t>3. </a:t>
            </a:r>
            <a:r>
              <a:rPr lang="zh-HK" altLang="zh-HK" sz="2400" dirty="0"/>
              <a:t>這反映明末政局如何？試圈出答案。答案可多於一個。</a:t>
            </a:r>
            <a:r>
              <a:rPr lang="en-US" altLang="zh-HK" sz="2400" dirty="0"/>
              <a:t>(How did this reflect the political situation in the late Ming Dynasty? Circle your answer. There may be more than one correct answer.)</a:t>
            </a:r>
            <a:endParaRPr lang="zh-TW" altLang="zh-HK" sz="2400" dirty="0"/>
          </a:p>
          <a:p>
            <a:r>
              <a:rPr lang="en-US" altLang="zh-HK" sz="2400" dirty="0"/>
              <a:t>A. </a:t>
            </a:r>
            <a:r>
              <a:rPr lang="zh-HK" altLang="zh-HK" sz="2400" dirty="0"/>
              <a:t>吏治腐敗</a:t>
            </a:r>
            <a:r>
              <a:rPr lang="en-US" altLang="zh-HK" sz="2400" dirty="0"/>
              <a:t>(The administration was corrupt)</a:t>
            </a:r>
            <a:endParaRPr lang="zh-TW" altLang="zh-HK" sz="2400" dirty="0"/>
          </a:p>
          <a:p>
            <a:r>
              <a:rPr lang="en-US" altLang="zh-HK" sz="2400" dirty="0"/>
              <a:t>B. </a:t>
            </a:r>
            <a:r>
              <a:rPr lang="zh-HK" altLang="en-US" sz="2400" dirty="0"/>
              <a:t>宦官</a:t>
            </a:r>
            <a:r>
              <a:rPr lang="zh-HK" altLang="zh-HK" sz="2400" dirty="0"/>
              <a:t>結黨營私</a:t>
            </a:r>
            <a:r>
              <a:rPr lang="en-US" altLang="zh-HK" sz="2400" dirty="0"/>
              <a:t>(Eunuchs ganged up for selfish interests)</a:t>
            </a:r>
            <a:endParaRPr lang="zh-TW" altLang="zh-HK" sz="2400" dirty="0"/>
          </a:p>
          <a:p>
            <a:r>
              <a:rPr lang="en-US" altLang="zh-HK" sz="2400" dirty="0"/>
              <a:t>C. </a:t>
            </a:r>
            <a:r>
              <a:rPr lang="zh-HK" altLang="zh-HK" sz="2400" dirty="0"/>
              <a:t>政出多門</a:t>
            </a:r>
            <a:r>
              <a:rPr lang="en-US" altLang="zh-HK" sz="2400" dirty="0"/>
              <a:t>(There were conflicting policies from different departments of government)</a:t>
            </a:r>
            <a:endParaRPr lang="zh-TW" altLang="zh-HK" sz="2400" dirty="0"/>
          </a:p>
          <a:p>
            <a:r>
              <a:rPr lang="en-US" altLang="zh-HK" sz="2400" dirty="0"/>
              <a:t>D. </a:t>
            </a:r>
            <a:r>
              <a:rPr lang="zh-HK" altLang="zh-HK" sz="2400" dirty="0"/>
              <a:t>濫用民力</a:t>
            </a:r>
            <a:r>
              <a:rPr lang="en-US" altLang="zh-HK" sz="2400" dirty="0"/>
              <a:t>(There was abusive use of manpower)</a:t>
            </a:r>
            <a:endParaRPr lang="zh-TW" altLang="zh-HK" sz="2400" dirty="0"/>
          </a:p>
          <a:p>
            <a:r>
              <a:rPr lang="en-US" altLang="zh-HK" sz="2400" dirty="0"/>
              <a:t>E. </a:t>
            </a:r>
            <a:r>
              <a:rPr lang="zh-HK" altLang="zh-HK" sz="2400" dirty="0"/>
              <a:t>皇帝昏庸</a:t>
            </a:r>
            <a:r>
              <a:rPr lang="en-US" altLang="zh-HK" sz="2400" dirty="0"/>
              <a:t>(Emperors were incapable)</a:t>
            </a:r>
            <a:endParaRPr lang="zh-TW" altLang="zh-HK" sz="2400" dirty="0"/>
          </a:p>
          <a:p>
            <a:endParaRPr kumimoji="1" lang="zh-HK" altLang="en-US" dirty="0"/>
          </a:p>
        </p:txBody>
      </p:sp>
      <p:sp>
        <p:nvSpPr>
          <p:cNvPr id="5" name="文字方塊 4">
            <a:extLst>
              <a:ext uri="{FF2B5EF4-FFF2-40B4-BE49-F238E27FC236}">
                <a16:creationId xmlns:a16="http://schemas.microsoft.com/office/drawing/2014/main" id="{1B64C231-EB44-E80D-1253-40512FF47C4D}"/>
              </a:ext>
            </a:extLst>
          </p:cNvPr>
          <p:cNvSpPr txBox="1"/>
          <p:nvPr/>
        </p:nvSpPr>
        <p:spPr>
          <a:xfrm>
            <a:off x="628650" y="1902583"/>
            <a:ext cx="7673546" cy="738664"/>
          </a:xfrm>
          <a:prstGeom prst="rect">
            <a:avLst/>
          </a:prstGeom>
          <a:noFill/>
        </p:spPr>
        <p:txBody>
          <a:bodyPr wrap="square" rtlCol="0">
            <a:spAutoFit/>
          </a:bodyPr>
          <a:lstStyle/>
          <a:p>
            <a:r>
              <a:rPr lang="zh-HK" altLang="zh-HK" sz="2400" dirty="0">
                <a:solidFill>
                  <a:srgbClr val="FF0000"/>
                </a:solidFill>
              </a:rPr>
              <a:t>民不聊生</a:t>
            </a:r>
            <a:r>
              <a:rPr lang="en-US" altLang="zh-HK" sz="2400" dirty="0">
                <a:solidFill>
                  <a:srgbClr val="FF0000"/>
                </a:solidFill>
              </a:rPr>
              <a:t>(The living condition of the people was intolerable)</a:t>
            </a:r>
            <a:endParaRPr lang="zh-TW" altLang="zh-HK" sz="2400" dirty="0">
              <a:solidFill>
                <a:srgbClr val="FF0000"/>
              </a:solidFill>
            </a:endParaRPr>
          </a:p>
          <a:p>
            <a:endParaRPr kumimoji="1" lang="zh-HK" altLang="en-US" dirty="0"/>
          </a:p>
        </p:txBody>
      </p:sp>
      <p:sp>
        <p:nvSpPr>
          <p:cNvPr id="6" name="矩形 5">
            <a:extLst>
              <a:ext uri="{FF2B5EF4-FFF2-40B4-BE49-F238E27FC236}">
                <a16:creationId xmlns:a16="http://schemas.microsoft.com/office/drawing/2014/main" id="{1B91A0D6-FD7F-15FA-3ADD-4A7F792551AA}"/>
              </a:ext>
            </a:extLst>
          </p:cNvPr>
          <p:cNvSpPr/>
          <p:nvPr/>
        </p:nvSpPr>
        <p:spPr>
          <a:xfrm>
            <a:off x="628650" y="4031675"/>
            <a:ext cx="5698009" cy="306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7" name="矩形 6">
            <a:extLst>
              <a:ext uri="{FF2B5EF4-FFF2-40B4-BE49-F238E27FC236}">
                <a16:creationId xmlns:a16="http://schemas.microsoft.com/office/drawing/2014/main" id="{3F07BB13-5810-7909-56F6-11D75A57FBF0}"/>
              </a:ext>
            </a:extLst>
          </p:cNvPr>
          <p:cNvSpPr/>
          <p:nvPr/>
        </p:nvSpPr>
        <p:spPr>
          <a:xfrm>
            <a:off x="628650" y="4359214"/>
            <a:ext cx="7254961" cy="410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8" name="矩形 7">
            <a:extLst>
              <a:ext uri="{FF2B5EF4-FFF2-40B4-BE49-F238E27FC236}">
                <a16:creationId xmlns:a16="http://schemas.microsoft.com/office/drawing/2014/main" id="{E7F67FA2-58A0-4D6F-613B-CDCDDE7BBDC1}"/>
              </a:ext>
            </a:extLst>
          </p:cNvPr>
          <p:cNvSpPr/>
          <p:nvPr/>
        </p:nvSpPr>
        <p:spPr>
          <a:xfrm>
            <a:off x="628650" y="5822774"/>
            <a:ext cx="4981318" cy="454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文字方塊 1">
            <a:extLst>
              <a:ext uri="{FF2B5EF4-FFF2-40B4-BE49-F238E27FC236}">
                <a16:creationId xmlns:a16="http://schemas.microsoft.com/office/drawing/2014/main" id="{163141C6-F504-F412-6ACC-57251617097D}"/>
              </a:ext>
            </a:extLst>
          </p:cNvPr>
          <p:cNvSpPr txBox="1"/>
          <p:nvPr/>
        </p:nvSpPr>
        <p:spPr>
          <a:xfrm>
            <a:off x="628650" y="1064379"/>
            <a:ext cx="7886700" cy="1107996"/>
          </a:xfrm>
          <a:prstGeom prst="rect">
            <a:avLst/>
          </a:prstGeom>
          <a:noFill/>
        </p:spPr>
        <p:txBody>
          <a:bodyPr wrap="square" rtlCol="0">
            <a:spAutoFit/>
          </a:bodyPr>
          <a:lstStyle/>
          <a:p>
            <a:r>
              <a:rPr lang="en-US" altLang="zh-HK" sz="2400" dirty="0"/>
              <a:t>2.</a:t>
            </a:r>
            <a:r>
              <a:rPr lang="zh-HK" altLang="zh-HK" sz="2400" dirty="0"/>
              <a:t>明末人民生活如何？</a:t>
            </a:r>
            <a:r>
              <a:rPr lang="en-US" altLang="zh-HK" sz="2400" dirty="0"/>
              <a:t>(What was the living condition of the people in the late Ming Dynasty?)</a:t>
            </a:r>
            <a:endParaRPr lang="zh-TW" altLang="zh-HK" sz="2400" dirty="0"/>
          </a:p>
          <a:p>
            <a:endParaRPr kumimoji="1" lang="zh-HK" altLang="en-US" dirty="0"/>
          </a:p>
        </p:txBody>
      </p:sp>
      <p:sp>
        <p:nvSpPr>
          <p:cNvPr id="9" name="Slide Number Placeholder 8"/>
          <p:cNvSpPr>
            <a:spLocks noGrp="1"/>
          </p:cNvSpPr>
          <p:nvPr>
            <p:ph type="sldNum" sz="quarter" idx="12"/>
          </p:nvPr>
        </p:nvSpPr>
        <p:spPr/>
        <p:txBody>
          <a:bodyPr/>
          <a:lstStyle/>
          <a:p>
            <a:fld id="{A99B2CC0-CCC1-BD4F-AF78-157B4955DBB7}" type="slidenum">
              <a:rPr kumimoji="1" lang="zh-HK" altLang="en-US" smtClean="0"/>
              <a:t>37</a:t>
            </a:fld>
            <a:endParaRPr kumimoji="1" lang="zh-HK" altLang="en-US"/>
          </a:p>
        </p:txBody>
      </p:sp>
    </p:spTree>
    <p:extLst>
      <p:ext uri="{BB962C8B-B14F-4D97-AF65-F5344CB8AC3E}">
        <p14:creationId xmlns:p14="http://schemas.microsoft.com/office/powerpoint/2010/main" val="34556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7BE273C-E2C3-F8A6-3555-22C75C8DEA54}"/>
              </a:ext>
            </a:extLst>
          </p:cNvPr>
          <p:cNvSpPr>
            <a:spLocks noGrp="1"/>
          </p:cNvSpPr>
          <p:nvPr>
            <p:ph idx="1"/>
          </p:nvPr>
        </p:nvSpPr>
        <p:spPr>
          <a:xfrm>
            <a:off x="628650" y="345990"/>
            <a:ext cx="7886700" cy="5954541"/>
          </a:xfrm>
        </p:spPr>
        <p:txBody>
          <a:bodyPr>
            <a:normAutofit/>
          </a:bodyPr>
          <a:lstStyle/>
          <a:p>
            <a:pPr marL="0" indent="0">
              <a:buNone/>
            </a:pPr>
            <a:r>
              <a:rPr lang="zh-HK" altLang="zh-HK" dirty="0"/>
              <a:t>資料三：</a:t>
            </a:r>
            <a:r>
              <a:rPr lang="en-US" altLang="zh-HK" dirty="0"/>
              <a:t>1556</a:t>
            </a:r>
            <a:r>
              <a:rPr lang="zh-HK" altLang="zh-HK" dirty="0"/>
              <a:t>年嘉靖大地震</a:t>
            </a:r>
            <a:r>
              <a:rPr lang="en-US" altLang="zh-HK" dirty="0"/>
              <a:t>(Source C: </a:t>
            </a:r>
            <a:r>
              <a:rPr lang="en-US" altLang="zh-HK" dirty="0" err="1"/>
              <a:t>Jiajing</a:t>
            </a:r>
            <a:r>
              <a:rPr lang="en-US" altLang="zh-HK" dirty="0"/>
              <a:t> earthquake of 1556)</a:t>
            </a:r>
            <a:endParaRPr lang="zh-TW" altLang="zh-HK" dirty="0"/>
          </a:p>
          <a:p>
            <a:pPr marL="0" indent="0">
              <a:buNone/>
            </a:pPr>
            <a:endParaRPr lang="en-US" altLang="zh-HK" dirty="0" smtClean="0"/>
          </a:p>
          <a:p>
            <a:pPr marL="0" indent="0">
              <a:buNone/>
            </a:pPr>
            <a:r>
              <a:rPr lang="zh-HK" altLang="zh-HK" dirty="0" smtClean="0"/>
              <a:t>請</a:t>
            </a:r>
            <a:r>
              <a:rPr lang="zh-HK" altLang="zh-HK" dirty="0"/>
              <a:t>觀看</a:t>
            </a:r>
            <a:r>
              <a:rPr lang="en-US" altLang="zh-HK" dirty="0"/>
              <a:t>(Please view) </a:t>
            </a:r>
            <a:r>
              <a:rPr lang="zh-HK" altLang="zh-HK" dirty="0"/>
              <a:t>普通話附簡體中文及英文字幕</a:t>
            </a:r>
            <a:r>
              <a:rPr lang="en-US" altLang="zh-HK" dirty="0"/>
              <a:t> (Putonghua with simplified Chinese and English subtitles)</a:t>
            </a:r>
          </a:p>
          <a:p>
            <a:pPr marL="0" indent="0">
              <a:buNone/>
            </a:pPr>
            <a:r>
              <a:rPr kumimoji="1" lang="en-US" altLang="zh-HK" dirty="0">
                <a:hlinkClick r:id="rId2"/>
              </a:rPr>
              <a:t>https://</a:t>
            </a:r>
            <a:r>
              <a:rPr kumimoji="1" lang="en-US" altLang="zh-HK" dirty="0" err="1">
                <a:hlinkClick r:id="rId2"/>
              </a:rPr>
              <a:t>baike.baidu.com</a:t>
            </a:r>
            <a:r>
              <a:rPr kumimoji="1" lang="en-US" altLang="zh-HK" dirty="0">
                <a:hlinkClick r:id="rId2"/>
              </a:rPr>
              <a:t>/</a:t>
            </a:r>
            <a:r>
              <a:rPr kumimoji="1" lang="en-US" altLang="zh-HK" dirty="0" err="1">
                <a:hlinkClick r:id="rId2"/>
              </a:rPr>
              <a:t>video?lemmaId</a:t>
            </a:r>
            <a:r>
              <a:rPr kumimoji="1" lang="en-US" altLang="zh-HK" dirty="0">
                <a:hlinkClick r:id="rId2"/>
              </a:rPr>
              <a:t>=2612240&amp;secondId=25025142</a:t>
            </a:r>
            <a:endParaRPr kumimoji="1" lang="zh-HK" altLang="en-US" dirty="0"/>
          </a:p>
        </p:txBody>
      </p:sp>
      <p:pic>
        <p:nvPicPr>
          <p:cNvPr id="7" name="圖片 6">
            <a:extLst>
              <a:ext uri="{FF2B5EF4-FFF2-40B4-BE49-F238E27FC236}">
                <a16:creationId xmlns:a16="http://schemas.microsoft.com/office/drawing/2014/main" id="{E97261EE-2E63-D297-FDF1-A6F211B5D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633" y="3586877"/>
            <a:ext cx="2014342" cy="2045241"/>
          </a:xfrm>
          <a:prstGeom prst="rect">
            <a:avLst/>
          </a:prstGeom>
        </p:spPr>
      </p:pic>
      <p:sp>
        <p:nvSpPr>
          <p:cNvPr id="2" name="Slide Number Placeholder 1"/>
          <p:cNvSpPr>
            <a:spLocks noGrp="1"/>
          </p:cNvSpPr>
          <p:nvPr>
            <p:ph type="sldNum" sz="quarter" idx="12"/>
          </p:nvPr>
        </p:nvSpPr>
        <p:spPr/>
        <p:txBody>
          <a:bodyPr/>
          <a:lstStyle/>
          <a:p>
            <a:fld id="{A99B2CC0-CCC1-BD4F-AF78-157B4955DBB7}" type="slidenum">
              <a:rPr kumimoji="1" lang="zh-HK" altLang="en-US" smtClean="0"/>
              <a:t>38</a:t>
            </a:fld>
            <a:endParaRPr kumimoji="1" lang="zh-HK" altLang="en-US"/>
          </a:p>
        </p:txBody>
      </p:sp>
    </p:spTree>
    <p:extLst>
      <p:ext uri="{BB962C8B-B14F-4D97-AF65-F5344CB8AC3E}">
        <p14:creationId xmlns:p14="http://schemas.microsoft.com/office/powerpoint/2010/main" val="2125899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id="{2CA10873-3DBC-5C27-521D-7D191AAC3A3D}"/>
              </a:ext>
            </a:extLst>
          </p:cNvPr>
          <p:cNvGraphicFramePr>
            <a:graphicFrameLocks noGrp="1"/>
          </p:cNvGraphicFramePr>
          <p:nvPr>
            <p:ph idx="1"/>
            <p:extLst>
              <p:ext uri="{D42A27DB-BD31-4B8C-83A1-F6EECF244321}">
                <p14:modId xmlns:p14="http://schemas.microsoft.com/office/powerpoint/2010/main" val="3941903549"/>
              </p:ext>
            </p:extLst>
          </p:nvPr>
        </p:nvGraphicFramePr>
        <p:xfrm>
          <a:off x="432147" y="626301"/>
          <a:ext cx="8148182" cy="2943302"/>
        </p:xfrm>
        <a:graphic>
          <a:graphicData uri="http://schemas.openxmlformats.org/drawingml/2006/table">
            <a:tbl>
              <a:tblPr firstRow="1" firstCol="1" bandRow="1">
                <a:tableStyleId>{5C22544A-7EE6-4342-B048-85BDC9FD1C3A}</a:tableStyleId>
              </a:tblPr>
              <a:tblGrid>
                <a:gridCol w="1008346">
                  <a:extLst>
                    <a:ext uri="{9D8B030D-6E8A-4147-A177-3AD203B41FA5}">
                      <a16:colId xmlns:a16="http://schemas.microsoft.com/office/drawing/2014/main" val="3161623892"/>
                    </a:ext>
                  </a:extLst>
                </a:gridCol>
                <a:gridCol w="2981195">
                  <a:extLst>
                    <a:ext uri="{9D8B030D-6E8A-4147-A177-3AD203B41FA5}">
                      <a16:colId xmlns:a16="http://schemas.microsoft.com/office/drawing/2014/main" val="1546063447"/>
                    </a:ext>
                  </a:extLst>
                </a:gridCol>
                <a:gridCol w="2844336">
                  <a:extLst>
                    <a:ext uri="{9D8B030D-6E8A-4147-A177-3AD203B41FA5}">
                      <a16:colId xmlns:a16="http://schemas.microsoft.com/office/drawing/2014/main" val="1221119116"/>
                    </a:ext>
                  </a:extLst>
                </a:gridCol>
                <a:gridCol w="1314305">
                  <a:extLst>
                    <a:ext uri="{9D8B030D-6E8A-4147-A177-3AD203B41FA5}">
                      <a16:colId xmlns:a16="http://schemas.microsoft.com/office/drawing/2014/main" val="1725684878"/>
                    </a:ext>
                  </a:extLst>
                </a:gridCol>
              </a:tblGrid>
              <a:tr h="590350">
                <a:tc>
                  <a:txBody>
                    <a:bodyPr/>
                    <a:lstStyle/>
                    <a:p>
                      <a:r>
                        <a:rPr lang="zh-HK" sz="1800" kern="100">
                          <a:effectLst/>
                        </a:rPr>
                        <a:t>年份</a:t>
                      </a:r>
                      <a:r>
                        <a:rPr lang="en-US" sz="1800" kern="100">
                          <a:effectLst/>
                        </a:rPr>
                        <a:t>(Year)</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地震</a:t>
                      </a:r>
                      <a:r>
                        <a:rPr lang="en-US" sz="1800" kern="100" dirty="0">
                          <a:effectLst/>
                        </a:rPr>
                        <a:t>(earthquake)</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地點</a:t>
                      </a:r>
                      <a:r>
                        <a:rPr lang="en-US" sz="1800" kern="100">
                          <a:effectLst/>
                        </a:rPr>
                        <a:t>(venue)</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死亡人數</a:t>
                      </a:r>
                      <a:r>
                        <a:rPr lang="en-US" sz="1800" kern="100">
                          <a:effectLst/>
                        </a:rPr>
                        <a:t>(death toll)</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632986234"/>
                  </a:ext>
                </a:extLst>
              </a:tr>
              <a:tr h="590350">
                <a:tc>
                  <a:txBody>
                    <a:bodyPr/>
                    <a:lstStyle/>
                    <a:p>
                      <a:r>
                        <a:rPr lang="en-US" sz="1800" kern="100">
                          <a:effectLst/>
                        </a:rPr>
                        <a:t>1138</a:t>
                      </a:r>
                      <a:r>
                        <a:rPr lang="zh-HK" sz="1800" kern="10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阿勒頗大地震</a:t>
                      </a:r>
                      <a:r>
                        <a:rPr lang="en-US" sz="1800" kern="100" dirty="0">
                          <a:effectLst/>
                        </a:rPr>
                        <a:t>(Aleppo earthquake)</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敘利亞</a:t>
                      </a:r>
                      <a:r>
                        <a:rPr lang="en-US" sz="1800" kern="100" dirty="0">
                          <a:effectLst/>
                        </a:rPr>
                        <a:t>(Syria)</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a:effectLst/>
                        </a:rPr>
                        <a:t>230,000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39191871"/>
                  </a:ext>
                </a:extLst>
              </a:tr>
              <a:tr h="586126">
                <a:tc>
                  <a:txBody>
                    <a:bodyPr/>
                    <a:lstStyle/>
                    <a:p>
                      <a:r>
                        <a:rPr lang="en-US" sz="1800" kern="100">
                          <a:effectLst/>
                        </a:rPr>
                        <a:t>1556</a:t>
                      </a:r>
                      <a:r>
                        <a:rPr lang="zh-HK" sz="1800" kern="10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嘉靖大地震</a:t>
                      </a:r>
                      <a:r>
                        <a:rPr lang="en-US" sz="1800" kern="100">
                          <a:effectLst/>
                        </a:rPr>
                        <a:t>(Jiajing earthquake)</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中國</a:t>
                      </a:r>
                      <a:r>
                        <a:rPr lang="en-US" sz="1800" kern="100" dirty="0">
                          <a:effectLst/>
                        </a:rPr>
                        <a:t>(China)</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a:effectLst/>
                        </a:rPr>
                        <a:t>830,000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47165732"/>
                  </a:ext>
                </a:extLst>
              </a:tr>
              <a:tr h="590350">
                <a:tc>
                  <a:txBody>
                    <a:bodyPr/>
                    <a:lstStyle/>
                    <a:p>
                      <a:r>
                        <a:rPr lang="en-US" sz="1800" kern="100">
                          <a:effectLst/>
                        </a:rPr>
                        <a:t>2005</a:t>
                      </a:r>
                      <a:r>
                        <a:rPr lang="zh-HK" sz="1800" kern="10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喀什米爾大地震</a:t>
                      </a:r>
                      <a:r>
                        <a:rPr lang="en-US" sz="1800" kern="100" dirty="0">
                          <a:effectLst/>
                        </a:rPr>
                        <a:t>(Kashmir earthquake)</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喀什米爾地區</a:t>
                      </a:r>
                      <a:r>
                        <a:rPr lang="en-US" sz="1800" kern="100" dirty="0">
                          <a:effectLst/>
                        </a:rPr>
                        <a:t>(Azad Kashmir)</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dirty="0">
                          <a:effectLst/>
                        </a:rPr>
                        <a:t>87,350</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48908385"/>
                  </a:ext>
                </a:extLst>
              </a:tr>
              <a:tr h="586126">
                <a:tc>
                  <a:txBody>
                    <a:bodyPr/>
                    <a:lstStyle/>
                    <a:p>
                      <a:r>
                        <a:rPr lang="en-US" sz="1800" kern="100">
                          <a:effectLst/>
                        </a:rPr>
                        <a:t>2015</a:t>
                      </a:r>
                      <a:r>
                        <a:rPr lang="zh-HK" sz="1800" kern="100">
                          <a:effectLst/>
                        </a:rPr>
                        <a:t>年</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尼泊爾地震</a:t>
                      </a:r>
                      <a:r>
                        <a:rPr lang="en-US" sz="1800" kern="100" dirty="0">
                          <a:effectLst/>
                        </a:rPr>
                        <a:t>(Nepal earthquake)</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尼泊爾</a:t>
                      </a:r>
                      <a:r>
                        <a:rPr lang="en-US" sz="1800" kern="100" dirty="0">
                          <a:effectLst/>
                        </a:rPr>
                        <a:t>(Nepal)</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dirty="0">
                          <a:effectLst/>
                        </a:rPr>
                        <a:t>7,600</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52317865"/>
                  </a:ext>
                </a:extLst>
              </a:tr>
            </a:tbl>
          </a:graphicData>
        </a:graphic>
      </p:graphicFrame>
      <p:sp>
        <p:nvSpPr>
          <p:cNvPr id="4" name="標題 3">
            <a:extLst>
              <a:ext uri="{FF2B5EF4-FFF2-40B4-BE49-F238E27FC236}">
                <a16:creationId xmlns:a16="http://schemas.microsoft.com/office/drawing/2014/main" id="{4123BB35-3293-37E5-B69A-70CE200C929A}"/>
              </a:ext>
            </a:extLst>
          </p:cNvPr>
          <p:cNvSpPr txBox="1">
            <a:spLocks noGrp="1"/>
          </p:cNvSpPr>
          <p:nvPr>
            <p:ph type="title"/>
          </p:nvPr>
        </p:nvSpPr>
        <p:spPr>
          <a:xfrm>
            <a:off x="432148" y="36620"/>
            <a:ext cx="7886700" cy="1325563"/>
          </a:xfrm>
          <a:prstGeom prst="rect">
            <a:avLst/>
          </a:prstGeom>
          <a:noFill/>
        </p:spPr>
        <p:txBody>
          <a:bodyPr wrap="square" rtlCol="0">
            <a:spAutoFit/>
          </a:bodyPr>
          <a:lstStyle/>
          <a:p>
            <a:r>
              <a:rPr lang="zh-HK" altLang="zh-HK" sz="2000" dirty="0"/>
              <a:t>資料四：各地大地震</a:t>
            </a:r>
            <a:r>
              <a:rPr lang="en-US" altLang="zh-HK" sz="2000" dirty="0"/>
              <a:t>(Source D: Earthquakes of different places)</a:t>
            </a:r>
            <a:endParaRPr lang="zh-TW" altLang="zh-HK" sz="2000" dirty="0"/>
          </a:p>
          <a:p>
            <a:endParaRPr kumimoji="1" lang="zh-HK" altLang="en-US" dirty="0"/>
          </a:p>
        </p:txBody>
      </p:sp>
      <p:sp>
        <p:nvSpPr>
          <p:cNvPr id="8" name="文字方塊 7">
            <a:extLst>
              <a:ext uri="{FF2B5EF4-FFF2-40B4-BE49-F238E27FC236}">
                <a16:creationId xmlns:a16="http://schemas.microsoft.com/office/drawing/2014/main" id="{DF700B8B-79C8-C8BE-888D-8F1BB3F6C02C}"/>
              </a:ext>
            </a:extLst>
          </p:cNvPr>
          <p:cNvSpPr txBox="1"/>
          <p:nvPr/>
        </p:nvSpPr>
        <p:spPr>
          <a:xfrm>
            <a:off x="432147" y="3611257"/>
            <a:ext cx="8599118" cy="2031325"/>
          </a:xfrm>
          <a:prstGeom prst="rect">
            <a:avLst/>
          </a:prstGeom>
          <a:noFill/>
        </p:spPr>
        <p:txBody>
          <a:bodyPr wrap="square">
            <a:spAutoFit/>
          </a:bodyPr>
          <a:lstStyle/>
          <a:p>
            <a:pPr marL="0" indent="0">
              <a:buNone/>
            </a:pPr>
            <a:r>
              <a:rPr lang="zh-HK" altLang="zh-HK" sz="1800" dirty="0"/>
              <a:t>根據資料三及四，回答以下問題。</a:t>
            </a:r>
            <a:r>
              <a:rPr lang="en-US" altLang="zh-HK" sz="1800" dirty="0"/>
              <a:t>(Study Sources C and D, and answer the questions.)</a:t>
            </a:r>
            <a:endParaRPr lang="zh-TW" altLang="zh-HK" sz="1800" dirty="0"/>
          </a:p>
          <a:p>
            <a:pPr marL="0" indent="0">
              <a:buNone/>
            </a:pPr>
            <a:r>
              <a:rPr lang="en-US" altLang="zh-HK" sz="1800" dirty="0"/>
              <a:t>4. </a:t>
            </a:r>
            <a:r>
              <a:rPr lang="zh-HK" altLang="zh-HK" sz="1800" dirty="0"/>
              <a:t>以下哪一場地震造成死亡人數最多？試圈出答案。</a:t>
            </a:r>
            <a:r>
              <a:rPr lang="en-US" altLang="zh-HK" sz="1800" dirty="0"/>
              <a:t>(Which of the following earthquake caused the highest casualties? Circle your answer.)</a:t>
            </a:r>
            <a:endParaRPr lang="zh-TW" altLang="zh-HK" sz="1800" dirty="0"/>
          </a:p>
          <a:p>
            <a:pPr marL="0" indent="0">
              <a:buNone/>
            </a:pPr>
            <a:r>
              <a:rPr lang="en-US" altLang="zh-HK" sz="1800" dirty="0"/>
              <a:t>A. </a:t>
            </a:r>
            <a:r>
              <a:rPr lang="zh-HK" altLang="zh-HK" sz="1800" dirty="0"/>
              <a:t>阿勒頗大地震</a:t>
            </a:r>
            <a:r>
              <a:rPr lang="en-US" altLang="zh-HK" sz="1800" dirty="0"/>
              <a:t>(Aleppo earthquake)</a:t>
            </a:r>
            <a:endParaRPr lang="zh-TW" altLang="zh-HK" sz="1800" dirty="0"/>
          </a:p>
          <a:p>
            <a:pPr marL="0" indent="0">
              <a:buNone/>
            </a:pPr>
            <a:r>
              <a:rPr lang="en-US" altLang="zh-HK" sz="1800" dirty="0"/>
              <a:t>B. </a:t>
            </a:r>
            <a:r>
              <a:rPr lang="zh-HK" altLang="zh-HK" sz="1800" dirty="0"/>
              <a:t>嘉靖大地震</a:t>
            </a:r>
            <a:r>
              <a:rPr lang="en-US" altLang="zh-HK" sz="1800" dirty="0"/>
              <a:t>(</a:t>
            </a:r>
            <a:r>
              <a:rPr lang="en-US" altLang="zh-HK" sz="1800" dirty="0" err="1"/>
              <a:t>Jiajing</a:t>
            </a:r>
            <a:r>
              <a:rPr lang="en-US" altLang="zh-HK" sz="1800" dirty="0"/>
              <a:t> earthquake)</a:t>
            </a:r>
            <a:endParaRPr lang="zh-TW" altLang="zh-HK" sz="1800" dirty="0"/>
          </a:p>
          <a:p>
            <a:pPr marL="0" indent="0">
              <a:buNone/>
            </a:pPr>
            <a:r>
              <a:rPr lang="en-US" altLang="zh-HK" sz="1800" dirty="0"/>
              <a:t>C. </a:t>
            </a:r>
            <a:r>
              <a:rPr lang="zh-HK" altLang="zh-HK" sz="1800" dirty="0"/>
              <a:t>喀什米爾大地震</a:t>
            </a:r>
            <a:r>
              <a:rPr lang="en-US" altLang="zh-HK" sz="1800" dirty="0"/>
              <a:t>(Kashmir earthquake)</a:t>
            </a:r>
            <a:endParaRPr lang="zh-TW" altLang="zh-HK" sz="1800" dirty="0"/>
          </a:p>
          <a:p>
            <a:pPr marL="0" indent="0">
              <a:buNone/>
            </a:pPr>
            <a:r>
              <a:rPr lang="en-US" altLang="zh-HK" sz="1800" dirty="0"/>
              <a:t>D. </a:t>
            </a:r>
            <a:r>
              <a:rPr lang="zh-HK" altLang="zh-HK" sz="1800" dirty="0"/>
              <a:t>尼泊爾地震</a:t>
            </a:r>
            <a:r>
              <a:rPr lang="en-US" altLang="zh-HK" sz="1800" dirty="0"/>
              <a:t>(Nepal earthquake)</a:t>
            </a:r>
            <a:endParaRPr lang="zh-TW" altLang="zh-HK" sz="1800" dirty="0"/>
          </a:p>
        </p:txBody>
      </p:sp>
      <p:sp>
        <p:nvSpPr>
          <p:cNvPr id="9" name="矩形 8">
            <a:extLst>
              <a:ext uri="{FF2B5EF4-FFF2-40B4-BE49-F238E27FC236}">
                <a16:creationId xmlns:a16="http://schemas.microsoft.com/office/drawing/2014/main" id="{174B7527-80CF-0AD7-E60F-22E867D56A4B}"/>
              </a:ext>
            </a:extLst>
          </p:cNvPr>
          <p:cNvSpPr/>
          <p:nvPr/>
        </p:nvSpPr>
        <p:spPr>
          <a:xfrm flipV="1">
            <a:off x="432147" y="4772415"/>
            <a:ext cx="3325660" cy="264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0" name="文字方塊 9">
            <a:extLst>
              <a:ext uri="{FF2B5EF4-FFF2-40B4-BE49-F238E27FC236}">
                <a16:creationId xmlns:a16="http://schemas.microsoft.com/office/drawing/2014/main" id="{BB2374B7-F819-ED3A-9BB6-D88031CACF69}"/>
              </a:ext>
            </a:extLst>
          </p:cNvPr>
          <p:cNvSpPr txBox="1"/>
          <p:nvPr/>
        </p:nvSpPr>
        <p:spPr>
          <a:xfrm>
            <a:off x="432147" y="5380581"/>
            <a:ext cx="7886700" cy="1292662"/>
          </a:xfrm>
          <a:prstGeom prst="rect">
            <a:avLst/>
          </a:prstGeom>
          <a:noFill/>
        </p:spPr>
        <p:txBody>
          <a:bodyPr wrap="square" rtlCol="0">
            <a:spAutoFit/>
          </a:bodyPr>
          <a:lstStyle/>
          <a:p>
            <a:r>
              <a:rPr lang="en-US" altLang="zh-HK" sz="2000" dirty="0"/>
              <a:t> </a:t>
            </a:r>
            <a:endParaRPr lang="zh-TW" altLang="zh-HK" sz="2000" dirty="0"/>
          </a:p>
          <a:p>
            <a:r>
              <a:rPr lang="en-US" altLang="zh-HK" sz="2000" dirty="0"/>
              <a:t>5. </a:t>
            </a:r>
            <a:r>
              <a:rPr lang="zh-HK" altLang="zh-HK" sz="2000" dirty="0"/>
              <a:t>嘉靖大地震造成多少人死亡？</a:t>
            </a:r>
            <a:r>
              <a:rPr lang="en-US" altLang="zh-HK" sz="2000" dirty="0"/>
              <a:t>(How many people lost their lives in the </a:t>
            </a:r>
            <a:r>
              <a:rPr lang="en-US" altLang="zh-HK" sz="2000" dirty="0" err="1"/>
              <a:t>Jiajing</a:t>
            </a:r>
            <a:r>
              <a:rPr lang="en-US" altLang="zh-HK" sz="2000" dirty="0"/>
              <a:t> earthquake?)</a:t>
            </a:r>
            <a:endParaRPr lang="zh-TW" altLang="zh-HK" sz="2000" dirty="0"/>
          </a:p>
          <a:p>
            <a:endParaRPr kumimoji="1" lang="zh-HK" altLang="en-US" dirty="0"/>
          </a:p>
        </p:txBody>
      </p:sp>
      <p:sp>
        <p:nvSpPr>
          <p:cNvPr id="11" name="文字方塊 10">
            <a:extLst>
              <a:ext uri="{FF2B5EF4-FFF2-40B4-BE49-F238E27FC236}">
                <a16:creationId xmlns:a16="http://schemas.microsoft.com/office/drawing/2014/main" id="{3A434B9A-803B-28CF-E76D-761C9976FD4A}"/>
              </a:ext>
            </a:extLst>
          </p:cNvPr>
          <p:cNvSpPr txBox="1"/>
          <p:nvPr/>
        </p:nvSpPr>
        <p:spPr>
          <a:xfrm>
            <a:off x="432147" y="6348868"/>
            <a:ext cx="2916195" cy="677108"/>
          </a:xfrm>
          <a:prstGeom prst="rect">
            <a:avLst/>
          </a:prstGeom>
          <a:noFill/>
        </p:spPr>
        <p:txBody>
          <a:bodyPr wrap="square" rtlCol="0">
            <a:spAutoFit/>
          </a:bodyPr>
          <a:lstStyle/>
          <a:p>
            <a:r>
              <a:rPr lang="en-US" altLang="zh-HK" sz="2000" dirty="0">
                <a:solidFill>
                  <a:srgbClr val="FF0000"/>
                </a:solidFill>
              </a:rPr>
              <a:t>830,000</a:t>
            </a:r>
            <a:endParaRPr lang="zh-TW" altLang="zh-HK" sz="2000" dirty="0">
              <a:solidFill>
                <a:srgbClr val="FF0000"/>
              </a:solidFill>
            </a:endParaRPr>
          </a:p>
          <a:p>
            <a:endParaRPr kumimoji="1" lang="zh-HK" altLang="en-US" dirty="0"/>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39</a:t>
            </a:fld>
            <a:endParaRPr kumimoji="1" lang="zh-HK" altLang="en-US"/>
          </a:p>
        </p:txBody>
      </p:sp>
    </p:spTree>
    <p:extLst>
      <p:ext uri="{BB962C8B-B14F-4D97-AF65-F5344CB8AC3E}">
        <p14:creationId xmlns:p14="http://schemas.microsoft.com/office/powerpoint/2010/main" val="1819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DFDDC-CFC3-63A9-818B-4D9BF5F13F80}"/>
              </a:ext>
            </a:extLst>
          </p:cNvPr>
          <p:cNvSpPr>
            <a:spLocks noGrp="1"/>
          </p:cNvSpPr>
          <p:nvPr>
            <p:ph type="title"/>
          </p:nvPr>
        </p:nvSpPr>
        <p:spPr>
          <a:xfrm>
            <a:off x="427059" y="13434"/>
            <a:ext cx="7886700" cy="1325563"/>
          </a:xfrm>
        </p:spPr>
        <p:txBody>
          <a:bodyPr>
            <a:normAutofit/>
          </a:bodyPr>
          <a:lstStyle/>
          <a:p>
            <a:r>
              <a:rPr lang="zh-HK" altLang="zh-HK" sz="3600" dirty="0"/>
              <a:t>本節概要</a:t>
            </a:r>
            <a:r>
              <a:rPr lang="en-US" altLang="zh-HK" sz="3600" dirty="0"/>
              <a:t>(Key Points of the Chapter)</a:t>
            </a:r>
            <a:r>
              <a:rPr lang="zh-TW" altLang="zh-HK" sz="3600" dirty="0"/>
              <a:t> </a:t>
            </a:r>
            <a:endParaRPr kumimoji="1" lang="zh-HK" altLang="en-US" sz="3600" dirty="0"/>
          </a:p>
        </p:txBody>
      </p:sp>
      <p:graphicFrame>
        <p:nvGraphicFramePr>
          <p:cNvPr id="4" name="表格 4">
            <a:extLst>
              <a:ext uri="{FF2B5EF4-FFF2-40B4-BE49-F238E27FC236}">
                <a16:creationId xmlns:a16="http://schemas.microsoft.com/office/drawing/2014/main" id="{ECB196B8-4FB2-E3B9-C57F-B939233AF307}"/>
              </a:ext>
            </a:extLst>
          </p:cNvPr>
          <p:cNvGraphicFramePr>
            <a:graphicFrameLocks noGrp="1"/>
          </p:cNvGraphicFramePr>
          <p:nvPr>
            <p:ph idx="1"/>
            <p:extLst>
              <p:ext uri="{D42A27DB-BD31-4B8C-83A1-F6EECF244321}">
                <p14:modId xmlns:p14="http://schemas.microsoft.com/office/powerpoint/2010/main" val="224509208"/>
              </p:ext>
            </p:extLst>
          </p:nvPr>
        </p:nvGraphicFramePr>
        <p:xfrm>
          <a:off x="427059" y="1299185"/>
          <a:ext cx="8289881" cy="4541520"/>
        </p:xfrm>
        <a:graphic>
          <a:graphicData uri="http://schemas.openxmlformats.org/drawingml/2006/table">
            <a:tbl>
              <a:tblPr firstRow="1" bandRow="1">
                <a:tableStyleId>{5C22544A-7EE6-4342-B048-85BDC9FD1C3A}</a:tableStyleId>
              </a:tblPr>
              <a:tblGrid>
                <a:gridCol w="4329579">
                  <a:extLst>
                    <a:ext uri="{9D8B030D-6E8A-4147-A177-3AD203B41FA5}">
                      <a16:colId xmlns:a16="http://schemas.microsoft.com/office/drawing/2014/main" val="1883596920"/>
                    </a:ext>
                  </a:extLst>
                </a:gridCol>
                <a:gridCol w="3960302">
                  <a:extLst>
                    <a:ext uri="{9D8B030D-6E8A-4147-A177-3AD203B41FA5}">
                      <a16:colId xmlns:a16="http://schemas.microsoft.com/office/drawing/2014/main" val="1090773433"/>
                    </a:ext>
                  </a:extLst>
                </a:gridCol>
              </a:tblGrid>
              <a:tr h="370840">
                <a:tc>
                  <a:txBody>
                    <a:bodyPr/>
                    <a:lstStyle/>
                    <a:p>
                      <a:r>
                        <a:rPr lang="zh-HK" altLang="zh-HK" sz="2000" b="0" kern="1200" dirty="0">
                          <a:solidFill>
                            <a:schemeClr val="tx1"/>
                          </a:solidFill>
                          <a:effectLst/>
                          <a:latin typeface="+mn-lt"/>
                          <a:ea typeface="+mn-ea"/>
                          <a:cs typeface="+mn-cs"/>
                        </a:rPr>
                        <a:t>明太祖</a:t>
                      </a:r>
                      <a:r>
                        <a:rPr lang="en-US" altLang="zh-HK" sz="2000" b="0" kern="1200" dirty="0">
                          <a:solidFill>
                            <a:schemeClr val="tx1"/>
                          </a:solidFill>
                          <a:effectLst/>
                          <a:latin typeface="+mn-lt"/>
                          <a:ea typeface="+mn-ea"/>
                          <a:cs typeface="+mn-cs"/>
                        </a:rPr>
                        <a:t>(</a:t>
                      </a:r>
                      <a:r>
                        <a:rPr lang="zh-HK" altLang="zh-HK" sz="2000" b="0" kern="1200" dirty="0">
                          <a:solidFill>
                            <a:schemeClr val="tx1"/>
                          </a:solidFill>
                          <a:effectLst/>
                          <a:latin typeface="+mn-lt"/>
                          <a:ea typeface="+mn-ea"/>
                          <a:cs typeface="+mn-cs"/>
                        </a:rPr>
                        <a:t>朱元璋</a:t>
                      </a:r>
                      <a:r>
                        <a:rPr lang="en-US" altLang="zh-HK" sz="2000" b="0" kern="1200" dirty="0">
                          <a:solidFill>
                            <a:schemeClr val="tx1"/>
                          </a:solidFill>
                          <a:effectLst/>
                          <a:latin typeface="+mn-lt"/>
                          <a:ea typeface="+mn-ea"/>
                          <a:cs typeface="+mn-cs"/>
                        </a:rPr>
                        <a:t>)</a:t>
                      </a:r>
                      <a:r>
                        <a:rPr lang="zh-HK" altLang="zh-HK" sz="2000" b="0" kern="1200" dirty="0">
                          <a:solidFill>
                            <a:schemeClr val="tx1"/>
                          </a:solidFill>
                          <a:effectLst/>
                          <a:latin typeface="+mn-lt"/>
                          <a:ea typeface="+mn-ea"/>
                          <a:cs typeface="+mn-cs"/>
                        </a:rPr>
                        <a:t>推翻元朝，建立明朝。他推行君主集權的措施。</a:t>
                      </a:r>
                      <a:r>
                        <a:rPr lang="zh-TW" altLang="zh-HK" sz="2000" b="0" dirty="0">
                          <a:solidFill>
                            <a:schemeClr val="tx1"/>
                          </a:solidFill>
                          <a:effectLst/>
                        </a:rPr>
                        <a:t> </a:t>
                      </a:r>
                      <a:endParaRPr lang="zh-HK" altLang="en-US" sz="2000" b="0" dirty="0">
                        <a:solidFill>
                          <a:schemeClr val="tx1"/>
                        </a:solidFill>
                      </a:endParaRPr>
                    </a:p>
                  </a:txBody>
                  <a:tcPr>
                    <a:solidFill>
                      <a:schemeClr val="accent1">
                        <a:lumMod val="20000"/>
                        <a:lumOff val="80000"/>
                      </a:schemeClr>
                    </a:solidFill>
                  </a:tcPr>
                </a:tc>
                <a:tc>
                  <a:txBody>
                    <a:bodyPr/>
                    <a:lstStyle/>
                    <a:p>
                      <a:r>
                        <a:rPr lang="en-US" altLang="zh-HK" sz="2000" b="0" kern="1200" dirty="0">
                          <a:solidFill>
                            <a:schemeClr val="tx1"/>
                          </a:solidFill>
                          <a:effectLst/>
                          <a:latin typeface="+mn-lt"/>
                          <a:ea typeface="+mn-ea"/>
                          <a:cs typeface="+mn-cs"/>
                        </a:rPr>
                        <a:t>Zhu </a:t>
                      </a:r>
                      <a:r>
                        <a:rPr lang="en-US" altLang="zh-HK" sz="2000" b="0" kern="1200" dirty="0" err="1">
                          <a:solidFill>
                            <a:schemeClr val="tx1"/>
                          </a:solidFill>
                          <a:effectLst/>
                          <a:latin typeface="+mn-lt"/>
                          <a:ea typeface="+mn-ea"/>
                          <a:cs typeface="+mn-cs"/>
                        </a:rPr>
                        <a:t>Yuanzhang</a:t>
                      </a:r>
                      <a:r>
                        <a:rPr lang="en-US" altLang="zh-HK" sz="2000" b="0" kern="1200" dirty="0">
                          <a:solidFill>
                            <a:schemeClr val="tx1"/>
                          </a:solidFill>
                          <a:effectLst/>
                          <a:latin typeface="+mn-lt"/>
                          <a:ea typeface="+mn-ea"/>
                          <a:cs typeface="+mn-cs"/>
                        </a:rPr>
                        <a:t> was the founder of the Ming Dynasty that took over the rule from the Yuan Dynasty. He implemented the measures of the autocratic monarchy.</a:t>
                      </a:r>
                      <a:r>
                        <a:rPr lang="zh-TW" altLang="zh-HK" sz="2000" b="0" dirty="0">
                          <a:solidFill>
                            <a:schemeClr val="tx1"/>
                          </a:solidFill>
                          <a:effectLst/>
                        </a:rPr>
                        <a:t> </a:t>
                      </a:r>
                      <a:endParaRPr lang="zh-HK" altLang="en-US" sz="20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803967215"/>
                  </a:ext>
                </a:extLst>
              </a:tr>
              <a:tr h="370840">
                <a:tc>
                  <a:txBody>
                    <a:bodyPr/>
                    <a:lstStyle/>
                    <a:p>
                      <a:r>
                        <a:rPr lang="zh-HK" altLang="zh-HK" sz="2000" kern="1200" dirty="0">
                          <a:solidFill>
                            <a:schemeClr val="dk1"/>
                          </a:solidFill>
                          <a:effectLst/>
                          <a:latin typeface="+mn-lt"/>
                          <a:ea typeface="+mn-ea"/>
                          <a:cs typeface="+mn-cs"/>
                        </a:rPr>
                        <a:t>明朝宦官弄權，以致朝政腐敗。</a:t>
                      </a:r>
                      <a:r>
                        <a:rPr lang="zh-TW" altLang="zh-HK" sz="2000" dirty="0">
                          <a:effectLst/>
                        </a:rPr>
                        <a:t> </a:t>
                      </a:r>
                      <a:endParaRPr lang="zh-HK" altLang="en-US" sz="2000" dirty="0"/>
                    </a:p>
                  </a:txBody>
                  <a:tcPr/>
                </a:tc>
                <a:tc>
                  <a:txBody>
                    <a:bodyPr/>
                    <a:lstStyle/>
                    <a:p>
                      <a:r>
                        <a:rPr lang="en-US" altLang="zh-HK" sz="2000" kern="1200" dirty="0">
                          <a:solidFill>
                            <a:schemeClr val="dk1"/>
                          </a:solidFill>
                          <a:effectLst/>
                          <a:latin typeface="+mn-lt"/>
                          <a:ea typeface="+mn-ea"/>
                          <a:cs typeface="+mn-cs"/>
                        </a:rPr>
                        <a:t>The eunuchs of the Ming Dynasty manipulated power, which led to the corruption of the administration.</a:t>
                      </a:r>
                      <a:r>
                        <a:rPr lang="zh-TW" altLang="zh-HK" sz="2000" dirty="0">
                          <a:effectLst/>
                        </a:rPr>
                        <a:t> </a:t>
                      </a:r>
                      <a:endParaRPr lang="zh-HK" altLang="en-US" sz="2000" dirty="0"/>
                    </a:p>
                  </a:txBody>
                  <a:tcPr/>
                </a:tc>
                <a:extLst>
                  <a:ext uri="{0D108BD9-81ED-4DB2-BD59-A6C34878D82A}">
                    <a16:rowId xmlns:a16="http://schemas.microsoft.com/office/drawing/2014/main" val="34621408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2000" kern="1200" dirty="0">
                          <a:solidFill>
                            <a:schemeClr val="dk1"/>
                          </a:solidFill>
                          <a:effectLst/>
                          <a:latin typeface="+mn-lt"/>
                          <a:ea typeface="+mn-ea"/>
                          <a:cs typeface="+mn-cs"/>
                        </a:rPr>
                        <a:t>民變隊伍</a:t>
                      </a:r>
                      <a:r>
                        <a:rPr lang="zh-HK" altLang="zh-HK" sz="2000" kern="1200" dirty="0">
                          <a:solidFill>
                            <a:schemeClr val="dk1"/>
                          </a:solidFill>
                          <a:effectLst/>
                          <a:latin typeface="+mn-lt"/>
                          <a:ea typeface="+mn-ea"/>
                          <a:cs typeface="+mn-cs"/>
                        </a:rPr>
                        <a:t>攻</a:t>
                      </a:r>
                      <a:r>
                        <a:rPr lang="zh-TW" altLang="zh-HK" sz="2000" kern="1200" dirty="0">
                          <a:solidFill>
                            <a:schemeClr val="dk1"/>
                          </a:solidFill>
                          <a:effectLst/>
                          <a:latin typeface="+mn-lt"/>
                          <a:ea typeface="+mn-ea"/>
                          <a:cs typeface="+mn-cs"/>
                        </a:rPr>
                        <a:t>入</a:t>
                      </a:r>
                      <a:r>
                        <a:rPr lang="zh-HK" altLang="zh-HK" sz="2000" kern="1200" dirty="0">
                          <a:solidFill>
                            <a:schemeClr val="dk1"/>
                          </a:solidFill>
                          <a:effectLst/>
                          <a:latin typeface="+mn-lt"/>
                          <a:ea typeface="+mn-ea"/>
                          <a:cs typeface="+mn-cs"/>
                        </a:rPr>
                        <a:t>北</a:t>
                      </a:r>
                      <a:r>
                        <a:rPr lang="zh-TW" altLang="zh-HK" sz="2000" kern="1200" dirty="0">
                          <a:solidFill>
                            <a:schemeClr val="dk1"/>
                          </a:solidFill>
                          <a:effectLst/>
                          <a:latin typeface="+mn-lt"/>
                          <a:ea typeface="+mn-ea"/>
                          <a:cs typeface="+mn-cs"/>
                        </a:rPr>
                        <a:t>京</a:t>
                      </a:r>
                      <a:r>
                        <a:rPr lang="en-US" altLang="zh-HK" sz="2000" kern="1200" dirty="0">
                          <a:solidFill>
                            <a:schemeClr val="dk1"/>
                          </a:solidFill>
                          <a:effectLst/>
                          <a:latin typeface="+mn-lt"/>
                          <a:ea typeface="+mn-ea"/>
                          <a:cs typeface="+mn-cs"/>
                        </a:rPr>
                        <a:t>(</a:t>
                      </a:r>
                      <a:r>
                        <a:rPr lang="zh-HK" altLang="zh-HK" sz="2000" kern="1200" dirty="0">
                          <a:solidFill>
                            <a:schemeClr val="dk1"/>
                          </a:solidFill>
                          <a:effectLst/>
                          <a:latin typeface="+mn-lt"/>
                          <a:ea typeface="+mn-ea"/>
                          <a:cs typeface="+mn-cs"/>
                        </a:rPr>
                        <a:t>首都</a:t>
                      </a:r>
                      <a:r>
                        <a:rPr lang="en-US" altLang="zh-HK" sz="2000" kern="1200" dirty="0">
                          <a:solidFill>
                            <a:schemeClr val="dk1"/>
                          </a:solidFill>
                          <a:effectLst/>
                          <a:latin typeface="+mn-lt"/>
                          <a:ea typeface="+mn-ea"/>
                          <a:cs typeface="+mn-cs"/>
                        </a:rPr>
                        <a:t>)</a:t>
                      </a:r>
                      <a:r>
                        <a:rPr lang="zh-TW" altLang="zh-HK" sz="2000" kern="1200" dirty="0">
                          <a:solidFill>
                            <a:schemeClr val="dk1"/>
                          </a:solidFill>
                          <a:effectLst/>
                          <a:latin typeface="+mn-lt"/>
                          <a:ea typeface="+mn-ea"/>
                          <a:cs typeface="+mn-cs"/>
                        </a:rPr>
                        <a:t>引致崇禎皇帝自縊。清兵乘時入</a:t>
                      </a:r>
                      <a:r>
                        <a:rPr lang="zh-HK" altLang="zh-HK" sz="2000" kern="1200" dirty="0">
                          <a:solidFill>
                            <a:schemeClr val="dk1"/>
                          </a:solidFill>
                          <a:effectLst/>
                          <a:latin typeface="+mn-lt"/>
                          <a:ea typeface="+mn-ea"/>
                          <a:cs typeface="+mn-cs"/>
                        </a:rPr>
                        <a:t>山海關</a:t>
                      </a:r>
                      <a:r>
                        <a:rPr lang="zh-TW" altLang="zh-HK" sz="2000" kern="1200" dirty="0">
                          <a:solidFill>
                            <a:schemeClr val="dk1"/>
                          </a:solidFill>
                          <a:effectLst/>
                          <a:latin typeface="+mn-lt"/>
                          <a:ea typeface="+mn-ea"/>
                          <a:cs typeface="+mn-cs"/>
                        </a:rPr>
                        <a:t>，終致明代滅亡。</a:t>
                      </a:r>
                      <a:r>
                        <a:rPr lang="zh-TW" altLang="zh-HK" sz="2000" dirty="0">
                          <a:effectLst/>
                        </a:rPr>
                        <a:t> </a:t>
                      </a:r>
                      <a:endParaRPr lang="zh-HK" altLang="en-US" sz="2000" dirty="0"/>
                    </a:p>
                    <a:p>
                      <a:endParaRPr lang="zh-HK"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000" kern="1200" dirty="0">
                          <a:solidFill>
                            <a:schemeClr val="dk1"/>
                          </a:solidFill>
                          <a:effectLst/>
                          <a:latin typeface="+mn-lt"/>
                          <a:ea typeface="+mn-ea"/>
                          <a:cs typeface="+mn-cs"/>
                        </a:rPr>
                        <a:t>The rebels captured Beijing the capital. Emperor </a:t>
                      </a:r>
                      <a:r>
                        <a:rPr lang="en-US" altLang="zh-HK" sz="2000" kern="1200" dirty="0" err="1">
                          <a:solidFill>
                            <a:schemeClr val="dk1"/>
                          </a:solidFill>
                          <a:effectLst/>
                          <a:latin typeface="+mn-lt"/>
                          <a:ea typeface="+mn-ea"/>
                          <a:cs typeface="+mn-cs"/>
                        </a:rPr>
                        <a:t>Chongzhen</a:t>
                      </a:r>
                      <a:r>
                        <a:rPr lang="en-US" altLang="zh-HK" sz="2000" kern="1200" dirty="0">
                          <a:solidFill>
                            <a:schemeClr val="dk1"/>
                          </a:solidFill>
                          <a:effectLst/>
                          <a:latin typeface="+mn-lt"/>
                          <a:ea typeface="+mn-ea"/>
                          <a:cs typeface="+mn-cs"/>
                        </a:rPr>
                        <a:t> committed suicide. The Qing army entered the </a:t>
                      </a:r>
                      <a:r>
                        <a:rPr lang="en-US" altLang="zh-HK" sz="2000" kern="1200" dirty="0" err="1">
                          <a:solidFill>
                            <a:schemeClr val="dk1"/>
                          </a:solidFill>
                          <a:effectLst/>
                          <a:latin typeface="+mn-lt"/>
                          <a:ea typeface="+mn-ea"/>
                          <a:cs typeface="+mn-cs"/>
                        </a:rPr>
                        <a:t>Shanhaiguan</a:t>
                      </a:r>
                      <a:r>
                        <a:rPr lang="en-US" altLang="zh-HK" sz="2000" kern="1200" dirty="0">
                          <a:solidFill>
                            <a:schemeClr val="dk1"/>
                          </a:solidFill>
                          <a:effectLst/>
                          <a:latin typeface="+mn-lt"/>
                          <a:ea typeface="+mn-ea"/>
                          <a:cs typeface="+mn-cs"/>
                        </a:rPr>
                        <a:t> Pass and the Ming Dynasty collapsed finally.</a:t>
                      </a:r>
                      <a:r>
                        <a:rPr lang="zh-TW" altLang="zh-HK" sz="2000" dirty="0">
                          <a:effectLst/>
                        </a:rPr>
                        <a:t> </a:t>
                      </a:r>
                      <a:endParaRPr lang="zh-HK" altLang="en-US" sz="2000" dirty="0"/>
                    </a:p>
                    <a:p>
                      <a:endParaRPr lang="zh-HK" altLang="en-US" sz="2000" dirty="0"/>
                    </a:p>
                  </a:txBody>
                  <a:tcPr/>
                </a:tc>
                <a:extLst>
                  <a:ext uri="{0D108BD9-81ED-4DB2-BD59-A6C34878D82A}">
                    <a16:rowId xmlns:a16="http://schemas.microsoft.com/office/drawing/2014/main" val="2209203632"/>
                  </a:ext>
                </a:extLst>
              </a:tr>
            </a:tbl>
          </a:graphicData>
        </a:graphic>
      </p:graphicFrame>
      <p:sp>
        <p:nvSpPr>
          <p:cNvPr id="3" name="Slide Number Placeholder 2"/>
          <p:cNvSpPr>
            <a:spLocks noGrp="1"/>
          </p:cNvSpPr>
          <p:nvPr>
            <p:ph type="sldNum" sz="quarter" idx="12"/>
          </p:nvPr>
        </p:nvSpPr>
        <p:spPr/>
        <p:txBody>
          <a:bodyPr/>
          <a:lstStyle/>
          <a:p>
            <a:fld id="{A99B2CC0-CCC1-BD4F-AF78-157B4955DBB7}" type="slidenum">
              <a:rPr kumimoji="1" lang="zh-HK" altLang="en-US" smtClean="0"/>
              <a:t>4</a:t>
            </a:fld>
            <a:endParaRPr kumimoji="1" lang="zh-HK" altLang="en-US"/>
          </a:p>
        </p:txBody>
      </p:sp>
    </p:spTree>
    <p:extLst>
      <p:ext uri="{BB962C8B-B14F-4D97-AF65-F5344CB8AC3E}">
        <p14:creationId xmlns:p14="http://schemas.microsoft.com/office/powerpoint/2010/main" val="3155539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E0A05C9E-F615-0EB1-43BA-551A534A787B}"/>
              </a:ext>
            </a:extLst>
          </p:cNvPr>
          <p:cNvSpPr txBox="1">
            <a:spLocks noGrp="1"/>
          </p:cNvSpPr>
          <p:nvPr>
            <p:ph idx="1"/>
          </p:nvPr>
        </p:nvSpPr>
        <p:spPr>
          <a:xfrm>
            <a:off x="628650" y="396875"/>
            <a:ext cx="7886700" cy="3579441"/>
          </a:xfrm>
          <a:prstGeom prst="rect">
            <a:avLst/>
          </a:prstGeom>
          <a:noFill/>
        </p:spPr>
        <p:txBody>
          <a:bodyPr wrap="square" rtlCol="0">
            <a:spAutoFit/>
          </a:bodyPr>
          <a:lstStyle/>
          <a:p>
            <a:pPr marL="0" indent="0">
              <a:buNone/>
            </a:pPr>
            <a:r>
              <a:rPr lang="en-US" altLang="zh-HK" dirty="0"/>
              <a:t>6. </a:t>
            </a:r>
            <a:r>
              <a:rPr lang="zh-HK" altLang="zh-HK" dirty="0"/>
              <a:t>為何嘉靖大地震造成大量死亡？</a:t>
            </a:r>
            <a:r>
              <a:rPr lang="en-US" altLang="zh-HK" dirty="0"/>
              <a:t>(Why did the </a:t>
            </a:r>
            <a:r>
              <a:rPr lang="en-US" altLang="zh-HK" dirty="0" err="1"/>
              <a:t>Jiajing</a:t>
            </a:r>
            <a:r>
              <a:rPr lang="en-US" altLang="zh-HK" dirty="0"/>
              <a:t> earthquake cause the highest casualties?)</a:t>
            </a:r>
            <a:endParaRPr lang="zh-TW" altLang="zh-HK" dirty="0"/>
          </a:p>
          <a:p>
            <a:pPr marL="0" indent="0">
              <a:buNone/>
            </a:pPr>
            <a:r>
              <a:rPr lang="en-US" altLang="zh-HK" dirty="0"/>
              <a:t>A. </a:t>
            </a:r>
            <a:r>
              <a:rPr lang="zh-HK" altLang="zh-HK" dirty="0"/>
              <a:t>地震時正值冬天，災民凍死和餓死</a:t>
            </a:r>
            <a:r>
              <a:rPr lang="en-US" altLang="zh-HK" dirty="0"/>
              <a:t>(It was winter during the earthquake. The victims died of freezing and starvation.)</a:t>
            </a:r>
            <a:endParaRPr lang="zh-TW" altLang="zh-HK" dirty="0"/>
          </a:p>
          <a:p>
            <a:pPr marL="0" indent="0">
              <a:buNone/>
            </a:pPr>
            <a:r>
              <a:rPr lang="en-US" altLang="zh-HK" dirty="0"/>
              <a:t>B. </a:t>
            </a:r>
            <a:r>
              <a:rPr lang="zh-HK" altLang="zh-HK" dirty="0"/>
              <a:t>明政府救治無能</a:t>
            </a:r>
            <a:r>
              <a:rPr lang="en-US" altLang="zh-HK" dirty="0"/>
              <a:t>(The government of the Ming Dynasty was incapable to save the people.) </a:t>
            </a:r>
            <a:endParaRPr lang="zh-TW" altLang="zh-HK" dirty="0"/>
          </a:p>
          <a:p>
            <a:pPr marL="0" indent="0">
              <a:buNone/>
            </a:pPr>
            <a:r>
              <a:rPr lang="en-US" altLang="zh-HK" dirty="0"/>
              <a:t>C. </a:t>
            </a:r>
            <a:r>
              <a:rPr lang="zh-HK" altLang="zh-HK" dirty="0"/>
              <a:t>以上皆是</a:t>
            </a:r>
            <a:r>
              <a:rPr lang="en-US" altLang="zh-HK" dirty="0"/>
              <a:t>(all of above)</a:t>
            </a:r>
            <a:endParaRPr kumimoji="1" lang="zh-HK" altLang="en-US" dirty="0"/>
          </a:p>
        </p:txBody>
      </p:sp>
      <p:sp>
        <p:nvSpPr>
          <p:cNvPr id="5" name="矩形 4">
            <a:extLst>
              <a:ext uri="{FF2B5EF4-FFF2-40B4-BE49-F238E27FC236}">
                <a16:creationId xmlns:a16="http://schemas.microsoft.com/office/drawing/2014/main" id="{71016B32-1F6D-2AF6-C3A7-BD3C19047E63}"/>
              </a:ext>
            </a:extLst>
          </p:cNvPr>
          <p:cNvSpPr/>
          <p:nvPr/>
        </p:nvSpPr>
        <p:spPr>
          <a:xfrm>
            <a:off x="728857" y="3429000"/>
            <a:ext cx="3692831" cy="45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40</a:t>
            </a:fld>
            <a:endParaRPr kumimoji="1" lang="zh-HK" altLang="en-US"/>
          </a:p>
        </p:txBody>
      </p:sp>
    </p:spTree>
    <p:extLst>
      <p:ext uri="{BB962C8B-B14F-4D97-AF65-F5344CB8AC3E}">
        <p14:creationId xmlns:p14="http://schemas.microsoft.com/office/powerpoint/2010/main" val="19305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11F5D44-691F-CA71-C7AF-33B1E39A4194}"/>
              </a:ext>
            </a:extLst>
          </p:cNvPr>
          <p:cNvSpPr>
            <a:spLocks noGrp="1"/>
          </p:cNvSpPr>
          <p:nvPr>
            <p:ph idx="1"/>
          </p:nvPr>
        </p:nvSpPr>
        <p:spPr>
          <a:xfrm>
            <a:off x="628649" y="153353"/>
            <a:ext cx="7971653" cy="2458994"/>
          </a:xfrm>
        </p:spPr>
        <p:txBody>
          <a:bodyPr/>
          <a:lstStyle/>
          <a:p>
            <a:pPr marL="0" indent="0">
              <a:buNone/>
            </a:pPr>
            <a:r>
              <a:rPr lang="zh-HK" altLang="zh-HK" sz="2000" dirty="0"/>
              <a:t>資料五：明末大鼠疫</a:t>
            </a:r>
            <a:r>
              <a:rPr lang="en-US" altLang="zh-HK" sz="2000" dirty="0"/>
              <a:t>(Source E: The Great Plague in the late Ming Dynasty)</a:t>
            </a:r>
            <a:endParaRPr lang="zh-TW" altLang="zh-HK" sz="2000" dirty="0"/>
          </a:p>
          <a:p>
            <a:pPr marL="0" indent="0">
              <a:buNone/>
            </a:pPr>
            <a:r>
              <a:rPr lang="zh-HK" altLang="zh-HK" sz="2000" dirty="0"/>
              <a:t>明末大鼠疫在</a:t>
            </a:r>
            <a:r>
              <a:rPr lang="en-US" altLang="zh-HK" sz="2000" dirty="0"/>
              <a:t>1633</a:t>
            </a:r>
            <a:r>
              <a:rPr lang="zh-HK" altLang="zh-HK" sz="2000" dirty="0"/>
              <a:t>年起始於山西地區，</a:t>
            </a:r>
            <a:r>
              <a:rPr lang="en-US" altLang="zh-HK" sz="2000" dirty="0"/>
              <a:t>1643</a:t>
            </a:r>
            <a:r>
              <a:rPr lang="zh-HK" altLang="zh-HK" sz="2000" dirty="0"/>
              <a:t>年北京城內爆發重大疫情，造成</a:t>
            </a:r>
            <a:r>
              <a:rPr lang="en-US" altLang="zh-HK" sz="2000" dirty="0"/>
              <a:t>20</a:t>
            </a:r>
            <a:r>
              <a:rPr lang="zh-HK" altLang="zh-HK" sz="2000" dirty="0"/>
              <a:t>多萬人死亡，被認為是明朝在</a:t>
            </a:r>
            <a:r>
              <a:rPr lang="en-US" altLang="zh-HK" sz="2000" dirty="0"/>
              <a:t>1644</a:t>
            </a:r>
            <a:r>
              <a:rPr lang="zh-HK" altLang="zh-HK" sz="2000" dirty="0"/>
              <a:t>年滅亡的原因之一。</a:t>
            </a:r>
            <a:r>
              <a:rPr lang="en-US" altLang="zh-HK" sz="2000" dirty="0"/>
              <a:t>(The Great Plague in the late Ming Dynasty started in Shanxi Province in 1633.The plague caused the deaths of more than 200,000 people in Beijing in 1643 and contributed to the collapse of the Ming Dynasty in 1644.)</a:t>
            </a:r>
            <a:endParaRPr lang="zh-TW" altLang="zh-HK" sz="2000" dirty="0"/>
          </a:p>
          <a:p>
            <a:pPr marL="0" indent="0">
              <a:buNone/>
            </a:pPr>
            <a:endParaRPr kumimoji="1" lang="zh-HK" altLang="en-US" dirty="0"/>
          </a:p>
        </p:txBody>
      </p:sp>
      <p:sp>
        <p:nvSpPr>
          <p:cNvPr id="5" name="內容版面配置區 2">
            <a:extLst>
              <a:ext uri="{FF2B5EF4-FFF2-40B4-BE49-F238E27FC236}">
                <a16:creationId xmlns:a16="http://schemas.microsoft.com/office/drawing/2014/main" id="{96D21600-2E3A-462F-638E-1D862E7AAFDA}"/>
              </a:ext>
            </a:extLst>
          </p:cNvPr>
          <p:cNvSpPr txBox="1">
            <a:spLocks/>
          </p:cNvSpPr>
          <p:nvPr/>
        </p:nvSpPr>
        <p:spPr>
          <a:xfrm>
            <a:off x="628649" y="2202015"/>
            <a:ext cx="8107578" cy="677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HK" altLang="zh-HK" sz="2000" dirty="0"/>
              <a:t>根據資料五，回答以下問題。</a:t>
            </a:r>
            <a:r>
              <a:rPr lang="en-US" altLang="zh-HK" sz="2000" dirty="0"/>
              <a:t>(Study Sources E, and answer the questions.)</a:t>
            </a:r>
            <a:endParaRPr lang="zh-TW" altLang="zh-HK" sz="2000" dirty="0"/>
          </a:p>
          <a:p>
            <a:pPr marL="0" indent="0">
              <a:buFont typeface="Arial" panose="020B0604020202020204" pitchFamily="34" charset="0"/>
              <a:buNone/>
            </a:pPr>
            <a:endParaRPr kumimoji="1" lang="zh-HK" altLang="en-US" dirty="0"/>
          </a:p>
        </p:txBody>
      </p:sp>
      <p:sp>
        <p:nvSpPr>
          <p:cNvPr id="6" name="文字方塊 5">
            <a:extLst>
              <a:ext uri="{FF2B5EF4-FFF2-40B4-BE49-F238E27FC236}">
                <a16:creationId xmlns:a16="http://schemas.microsoft.com/office/drawing/2014/main" id="{52A8A73F-9977-FA9B-A7E4-16E009E9C804}"/>
              </a:ext>
            </a:extLst>
          </p:cNvPr>
          <p:cNvSpPr txBox="1"/>
          <p:nvPr/>
        </p:nvSpPr>
        <p:spPr>
          <a:xfrm>
            <a:off x="617839" y="2629683"/>
            <a:ext cx="7897512" cy="4062651"/>
          </a:xfrm>
          <a:prstGeom prst="rect">
            <a:avLst/>
          </a:prstGeom>
          <a:noFill/>
        </p:spPr>
        <p:txBody>
          <a:bodyPr wrap="square" rtlCol="0">
            <a:spAutoFit/>
          </a:bodyPr>
          <a:lstStyle/>
          <a:p>
            <a:r>
              <a:rPr lang="en-US" altLang="zh-HK" sz="2000" dirty="0"/>
              <a:t>7. </a:t>
            </a:r>
            <a:r>
              <a:rPr lang="zh-HK" altLang="zh-HK" sz="2000" dirty="0"/>
              <a:t>明末大鼠疫促使明朝在</a:t>
            </a:r>
            <a:r>
              <a:rPr lang="en-US" altLang="zh-HK" sz="2000" dirty="0"/>
              <a:t>1644</a:t>
            </a:r>
            <a:r>
              <a:rPr lang="zh-HK" altLang="zh-HK" sz="2000" dirty="0"/>
              <a:t>年滅亡。以下哪項不是明末大鼠疫所造成的影</a:t>
            </a:r>
            <a:r>
              <a:rPr lang="zh-TW" altLang="zh-HK" sz="2000" dirty="0"/>
              <a:t>響</a:t>
            </a:r>
            <a:r>
              <a:rPr lang="zh-HK" altLang="zh-HK" sz="2000" dirty="0"/>
              <a:t>？試圈出答案。</a:t>
            </a:r>
            <a:r>
              <a:rPr lang="en-US" altLang="zh-HK" sz="2000" dirty="0"/>
              <a:t>(The Great Plague in the late Ming Dynasty led to the collapse of the Ming Dynasty in 1644. Which of the following was not the impact of the Great Plague? Circle your answer. )</a:t>
            </a:r>
            <a:endParaRPr lang="zh-TW" altLang="zh-HK" sz="2000" dirty="0"/>
          </a:p>
          <a:p>
            <a:r>
              <a:rPr lang="en-US" altLang="zh-HK" sz="2000" dirty="0"/>
              <a:t>A. </a:t>
            </a:r>
            <a:r>
              <a:rPr lang="zh-HK" altLang="zh-HK" sz="2000" dirty="0"/>
              <a:t>破壞了明朝的税源</a:t>
            </a:r>
            <a:r>
              <a:rPr lang="en-US" altLang="zh-HK" sz="2000" dirty="0"/>
              <a:t>(The epidemic destroyed the source of taxes of the Ming Dynasty)</a:t>
            </a:r>
            <a:endParaRPr lang="zh-TW" altLang="zh-HK" sz="2000" dirty="0"/>
          </a:p>
          <a:p>
            <a:r>
              <a:rPr lang="en-US" altLang="zh-HK" sz="2000" dirty="0"/>
              <a:t>B. </a:t>
            </a:r>
            <a:r>
              <a:rPr lang="zh-HK" altLang="zh-HK" sz="2000" dirty="0"/>
              <a:t>摧毀了明軍的戰鬥力</a:t>
            </a:r>
            <a:r>
              <a:rPr lang="en-US" altLang="zh-HK" sz="2000" dirty="0"/>
              <a:t>(The epidemic destroyed the fighting power of the Ming army)</a:t>
            </a:r>
            <a:endParaRPr lang="zh-TW" altLang="zh-HK" sz="2000" dirty="0"/>
          </a:p>
          <a:p>
            <a:r>
              <a:rPr lang="en-US" altLang="zh-HK" sz="2000" dirty="0"/>
              <a:t>C. </a:t>
            </a:r>
            <a:r>
              <a:rPr lang="zh-HK" altLang="zh-HK" sz="2000" dirty="0"/>
              <a:t>促成民變</a:t>
            </a:r>
            <a:r>
              <a:rPr lang="en-US" altLang="zh-HK" sz="2000" dirty="0"/>
              <a:t>(The epidemic led to rebellions)</a:t>
            </a:r>
            <a:endParaRPr lang="zh-TW" altLang="zh-HK" sz="2000" dirty="0"/>
          </a:p>
          <a:p>
            <a:r>
              <a:rPr lang="en-US" altLang="zh-HK" sz="2000" dirty="0"/>
              <a:t>D. </a:t>
            </a:r>
            <a:r>
              <a:rPr lang="zh-HK" altLang="zh-HK" sz="2000" dirty="0"/>
              <a:t>導致武人專政，以兵變奪取帝位</a:t>
            </a:r>
            <a:r>
              <a:rPr lang="en-US" altLang="zh-HK" sz="2000" dirty="0"/>
              <a:t>(The epidemic contributed to the domination of power by military men. They staged mutinies and forced the emperor to abdicate)</a:t>
            </a:r>
            <a:endParaRPr lang="zh-TW" altLang="zh-HK" sz="2000" dirty="0"/>
          </a:p>
          <a:p>
            <a:endParaRPr kumimoji="1" lang="zh-HK" altLang="en-US" dirty="0"/>
          </a:p>
        </p:txBody>
      </p:sp>
      <p:sp>
        <p:nvSpPr>
          <p:cNvPr id="7" name="矩形 6">
            <a:extLst>
              <a:ext uri="{FF2B5EF4-FFF2-40B4-BE49-F238E27FC236}">
                <a16:creationId xmlns:a16="http://schemas.microsoft.com/office/drawing/2014/main" id="{A8111416-07E7-BAEE-3377-91EA9AFCE057}"/>
              </a:ext>
            </a:extLst>
          </p:cNvPr>
          <p:cNvSpPr/>
          <p:nvPr/>
        </p:nvSpPr>
        <p:spPr>
          <a:xfrm>
            <a:off x="617839" y="5436606"/>
            <a:ext cx="7426411" cy="902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41</a:t>
            </a:fld>
            <a:endParaRPr kumimoji="1" lang="zh-HK" altLang="en-US"/>
          </a:p>
        </p:txBody>
      </p:sp>
    </p:spTree>
    <p:extLst>
      <p:ext uri="{BB962C8B-B14F-4D97-AF65-F5344CB8AC3E}">
        <p14:creationId xmlns:p14="http://schemas.microsoft.com/office/powerpoint/2010/main" val="41073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329E0245-DEC1-E326-854B-1018758B9AAF}"/>
              </a:ext>
            </a:extLst>
          </p:cNvPr>
          <p:cNvGraphicFramePr>
            <a:graphicFrameLocks noGrp="1"/>
          </p:cNvGraphicFramePr>
          <p:nvPr>
            <p:extLst>
              <p:ext uri="{D42A27DB-BD31-4B8C-83A1-F6EECF244321}">
                <p14:modId xmlns:p14="http://schemas.microsoft.com/office/powerpoint/2010/main" val="59920065"/>
              </p:ext>
            </p:extLst>
          </p:nvPr>
        </p:nvGraphicFramePr>
        <p:xfrm>
          <a:off x="642164" y="1785551"/>
          <a:ext cx="8107578" cy="3293076"/>
        </p:xfrm>
        <a:graphic>
          <a:graphicData uri="http://schemas.openxmlformats.org/drawingml/2006/table">
            <a:tbl>
              <a:tblPr firstRow="1" firstCol="1" bandRow="1">
                <a:tableStyleId>{5C22544A-7EE6-4342-B048-85BDC9FD1C3A}</a:tableStyleId>
              </a:tblPr>
              <a:tblGrid>
                <a:gridCol w="1428174">
                  <a:extLst>
                    <a:ext uri="{9D8B030D-6E8A-4147-A177-3AD203B41FA5}">
                      <a16:colId xmlns:a16="http://schemas.microsoft.com/office/drawing/2014/main" val="2473029067"/>
                    </a:ext>
                  </a:extLst>
                </a:gridCol>
                <a:gridCol w="2746033">
                  <a:extLst>
                    <a:ext uri="{9D8B030D-6E8A-4147-A177-3AD203B41FA5}">
                      <a16:colId xmlns:a16="http://schemas.microsoft.com/office/drawing/2014/main" val="1200863358"/>
                    </a:ext>
                  </a:extLst>
                </a:gridCol>
                <a:gridCol w="2148154">
                  <a:extLst>
                    <a:ext uri="{9D8B030D-6E8A-4147-A177-3AD203B41FA5}">
                      <a16:colId xmlns:a16="http://schemas.microsoft.com/office/drawing/2014/main" val="1394726145"/>
                    </a:ext>
                  </a:extLst>
                </a:gridCol>
                <a:gridCol w="1785217">
                  <a:extLst>
                    <a:ext uri="{9D8B030D-6E8A-4147-A177-3AD203B41FA5}">
                      <a16:colId xmlns:a16="http://schemas.microsoft.com/office/drawing/2014/main" val="3379775369"/>
                    </a:ext>
                  </a:extLst>
                </a:gridCol>
              </a:tblGrid>
              <a:tr h="598741">
                <a:tc>
                  <a:txBody>
                    <a:bodyPr/>
                    <a:lstStyle/>
                    <a:p>
                      <a:r>
                        <a:rPr lang="zh-HK" sz="1800" kern="100">
                          <a:effectLst/>
                        </a:rPr>
                        <a:t>時期</a:t>
                      </a:r>
                      <a:r>
                        <a:rPr lang="en-US" sz="1800" kern="100">
                          <a:effectLst/>
                        </a:rPr>
                        <a:t>(time period)</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indent="88900"/>
                      <a:r>
                        <a:rPr lang="zh-HK" sz="1800" kern="100">
                          <a:effectLst/>
                        </a:rPr>
                        <a:t>名稱</a:t>
                      </a:r>
                      <a:r>
                        <a:rPr lang="en-US" sz="1800" kern="100">
                          <a:effectLst/>
                        </a:rPr>
                        <a:t>(name)</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地區</a:t>
                      </a:r>
                      <a:r>
                        <a:rPr lang="en-US" sz="1800" kern="100">
                          <a:effectLst/>
                        </a:rPr>
                        <a:t>(region)</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死亡人數</a:t>
                      </a:r>
                      <a:r>
                        <a:rPr lang="en-US" sz="1800" kern="100" dirty="0">
                          <a:effectLst/>
                        </a:rPr>
                        <a:t>(death toll)</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00158899"/>
                  </a:ext>
                </a:extLst>
              </a:tr>
              <a:tr h="598741">
                <a:tc>
                  <a:txBody>
                    <a:bodyPr/>
                    <a:lstStyle/>
                    <a:p>
                      <a:r>
                        <a:rPr lang="en-US" sz="1800" kern="100">
                          <a:effectLst/>
                        </a:rPr>
                        <a:t>541-542</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查士丁尼大瘟疫</a:t>
                      </a:r>
                      <a:r>
                        <a:rPr lang="en-US" sz="1800" kern="100" dirty="0">
                          <a:effectLst/>
                        </a:rPr>
                        <a:t>(Plague of Justinian)</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拜占庭帝國</a:t>
                      </a:r>
                      <a:r>
                        <a:rPr lang="en-US" sz="1800" kern="100">
                          <a:effectLst/>
                        </a:rPr>
                        <a:t>(Byzantine Empire)</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a:effectLst/>
                        </a:rPr>
                        <a:t>3</a:t>
                      </a:r>
                      <a:r>
                        <a:rPr lang="zh-HK" sz="1800" kern="100">
                          <a:effectLst/>
                        </a:rPr>
                        <a:t>千</a:t>
                      </a:r>
                      <a:r>
                        <a:rPr lang="zh-TW" sz="1800" kern="100">
                          <a:effectLst/>
                        </a:rPr>
                        <a:t>萬</a:t>
                      </a:r>
                      <a:r>
                        <a:rPr lang="en-US" sz="1800" kern="100">
                          <a:effectLst/>
                        </a:rPr>
                        <a:t> - 5</a:t>
                      </a:r>
                      <a:r>
                        <a:rPr lang="zh-HK" sz="1800" kern="100">
                          <a:effectLst/>
                        </a:rPr>
                        <a:t>千</a:t>
                      </a:r>
                      <a:r>
                        <a:rPr lang="zh-TW" sz="1800" kern="100">
                          <a:effectLst/>
                        </a:rPr>
                        <a:t>萬</a:t>
                      </a:r>
                      <a:r>
                        <a:rPr lang="en-US" sz="1800" kern="100">
                          <a:effectLst/>
                        </a:rPr>
                        <a:t>(30-50 million)</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49989"/>
                  </a:ext>
                </a:extLst>
              </a:tr>
              <a:tr h="299371">
                <a:tc>
                  <a:txBody>
                    <a:bodyPr/>
                    <a:lstStyle/>
                    <a:p>
                      <a:r>
                        <a:rPr lang="en-US" sz="1800" kern="100">
                          <a:effectLst/>
                        </a:rPr>
                        <a:t>1347-1351</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黑死病</a:t>
                      </a:r>
                      <a:r>
                        <a:rPr lang="en-US" sz="1800" kern="100">
                          <a:effectLst/>
                        </a:rPr>
                        <a:t>(Black Death)</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歐洲</a:t>
                      </a:r>
                      <a:r>
                        <a:rPr lang="en-US" sz="1800" kern="100" dirty="0">
                          <a:effectLst/>
                        </a:rPr>
                        <a:t>(Europe)</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a:effectLst/>
                        </a:rPr>
                        <a:t>2</a:t>
                      </a:r>
                      <a:r>
                        <a:rPr lang="zh-HK" sz="1800" kern="100">
                          <a:effectLst/>
                        </a:rPr>
                        <a:t>億</a:t>
                      </a:r>
                      <a:r>
                        <a:rPr lang="en-US" sz="1800" kern="100">
                          <a:effectLst/>
                        </a:rPr>
                        <a:t>(200 million)</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578122410"/>
                  </a:ext>
                </a:extLst>
              </a:tr>
              <a:tr h="598741">
                <a:tc>
                  <a:txBody>
                    <a:bodyPr/>
                    <a:lstStyle/>
                    <a:p>
                      <a:r>
                        <a:rPr lang="en-US" sz="1800" kern="100">
                          <a:effectLst/>
                        </a:rPr>
                        <a:t>1633-1643</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明末大鼠疫</a:t>
                      </a:r>
                      <a:r>
                        <a:rPr lang="en-US" sz="1800" kern="100" dirty="0">
                          <a:effectLst/>
                        </a:rPr>
                        <a:t>(Great Plague in the late Ming Dynasty)</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中國</a:t>
                      </a:r>
                      <a:r>
                        <a:rPr lang="en-US" sz="1800" kern="100">
                          <a:effectLst/>
                        </a:rPr>
                        <a:t>(China)</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a:effectLst/>
                        </a:rPr>
                        <a:t>20</a:t>
                      </a:r>
                      <a:r>
                        <a:rPr lang="zh-HK" sz="1800" kern="100">
                          <a:effectLst/>
                        </a:rPr>
                        <a:t>多萬</a:t>
                      </a:r>
                      <a:r>
                        <a:rPr lang="en-US" sz="1800" kern="100">
                          <a:effectLst/>
                        </a:rPr>
                        <a:t>(More than 200,000)</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3186697"/>
                  </a:ext>
                </a:extLst>
              </a:tr>
              <a:tr h="1197482">
                <a:tc>
                  <a:txBody>
                    <a:bodyPr/>
                    <a:lstStyle/>
                    <a:p>
                      <a:r>
                        <a:rPr lang="en-US" sz="1800" kern="100">
                          <a:effectLst/>
                        </a:rPr>
                        <a:t>1894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a:effectLst/>
                        </a:rPr>
                        <a:t>甲午鼠疫</a:t>
                      </a:r>
                      <a:r>
                        <a:rPr lang="en-US" sz="1800" kern="100">
                          <a:effectLst/>
                        </a:rPr>
                        <a:t>(Plague of 1894)</a:t>
                      </a:r>
                      <a:endParaRPr lang="zh-TW" sz="1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kern="100" dirty="0">
                          <a:effectLst/>
                        </a:rPr>
                        <a:t>廣州、香港、廈門等</a:t>
                      </a:r>
                      <a:r>
                        <a:rPr lang="en-US" sz="1800" kern="100" dirty="0">
                          <a:effectLst/>
                        </a:rPr>
                        <a:t>(Guangzhou , Hong Kong, Xiamen, etc.)</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kern="100" dirty="0">
                          <a:effectLst/>
                        </a:rPr>
                        <a:t>10</a:t>
                      </a:r>
                      <a:r>
                        <a:rPr lang="zh-HK" sz="1800" kern="100" dirty="0">
                          <a:effectLst/>
                        </a:rPr>
                        <a:t>萬</a:t>
                      </a:r>
                      <a:r>
                        <a:rPr lang="en-US" sz="1800" kern="100" dirty="0">
                          <a:effectLst/>
                        </a:rPr>
                        <a:t>(100,000)</a:t>
                      </a:r>
                      <a:endParaRPr lang="zh-TW"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740913836"/>
                  </a:ext>
                </a:extLst>
              </a:tr>
            </a:tbl>
          </a:graphicData>
        </a:graphic>
      </p:graphicFrame>
      <p:sp>
        <p:nvSpPr>
          <p:cNvPr id="8" name="文字方塊 7">
            <a:extLst>
              <a:ext uri="{FF2B5EF4-FFF2-40B4-BE49-F238E27FC236}">
                <a16:creationId xmlns:a16="http://schemas.microsoft.com/office/drawing/2014/main" id="{26C4C0E6-51A8-90E9-C2B1-D385FF4A0E01}"/>
              </a:ext>
            </a:extLst>
          </p:cNvPr>
          <p:cNvSpPr txBox="1"/>
          <p:nvPr/>
        </p:nvSpPr>
        <p:spPr>
          <a:xfrm>
            <a:off x="642164" y="258630"/>
            <a:ext cx="8413913" cy="1384995"/>
          </a:xfrm>
          <a:prstGeom prst="rect">
            <a:avLst/>
          </a:prstGeom>
          <a:noFill/>
        </p:spPr>
        <p:txBody>
          <a:bodyPr wrap="square">
            <a:spAutoFit/>
          </a:bodyPr>
          <a:lstStyle/>
          <a:p>
            <a:pPr marL="0" indent="0">
              <a:buNone/>
            </a:pPr>
            <a:r>
              <a:rPr lang="zh-HK" altLang="zh-HK" sz="2800" dirty="0"/>
              <a:t>資料六：以下是在不同時期發生的一些主要流行病：</a:t>
            </a:r>
            <a:r>
              <a:rPr lang="en-US" altLang="zh-HK" sz="2800" dirty="0"/>
              <a:t>(Source F: Here are some of the major pandemics that have occurred over time:)</a:t>
            </a:r>
            <a:endParaRPr lang="zh-TW" altLang="zh-HK" sz="2800" dirty="0"/>
          </a:p>
        </p:txBody>
      </p:sp>
      <p:sp>
        <p:nvSpPr>
          <p:cNvPr id="9" name="文字方塊 8">
            <a:extLst>
              <a:ext uri="{FF2B5EF4-FFF2-40B4-BE49-F238E27FC236}">
                <a16:creationId xmlns:a16="http://schemas.microsoft.com/office/drawing/2014/main" id="{3B4CDDA2-EF47-EC9D-86D5-FB3A13765A87}"/>
              </a:ext>
            </a:extLst>
          </p:cNvPr>
          <p:cNvSpPr txBox="1"/>
          <p:nvPr/>
        </p:nvSpPr>
        <p:spPr>
          <a:xfrm>
            <a:off x="642165" y="5848567"/>
            <a:ext cx="7415599" cy="677108"/>
          </a:xfrm>
          <a:prstGeom prst="rect">
            <a:avLst/>
          </a:prstGeom>
          <a:noFill/>
        </p:spPr>
        <p:txBody>
          <a:bodyPr wrap="square" rtlCol="0">
            <a:spAutoFit/>
          </a:bodyPr>
          <a:lstStyle/>
          <a:p>
            <a:r>
              <a:rPr lang="en-US" altLang="zh-HK" sz="2000" dirty="0"/>
              <a:t>8. </a:t>
            </a:r>
            <a:r>
              <a:rPr lang="zh-HK" altLang="zh-HK" sz="2000" dirty="0"/>
              <a:t>流行病造成甚麼影響？</a:t>
            </a:r>
            <a:r>
              <a:rPr lang="en-US" altLang="zh-HK" sz="2000" dirty="0"/>
              <a:t>(What was the impact of the pandemics?)</a:t>
            </a:r>
            <a:endParaRPr lang="zh-TW" altLang="zh-HK" sz="2000" dirty="0"/>
          </a:p>
          <a:p>
            <a:endParaRPr kumimoji="1" lang="zh-HK" altLang="en-US" dirty="0"/>
          </a:p>
        </p:txBody>
      </p:sp>
      <p:sp>
        <p:nvSpPr>
          <p:cNvPr id="10" name="文字方塊 9">
            <a:extLst>
              <a:ext uri="{FF2B5EF4-FFF2-40B4-BE49-F238E27FC236}">
                <a16:creationId xmlns:a16="http://schemas.microsoft.com/office/drawing/2014/main" id="{7BDE3E24-4BC8-B9AF-A3A9-42A4200C5C6B}"/>
              </a:ext>
            </a:extLst>
          </p:cNvPr>
          <p:cNvSpPr txBox="1"/>
          <p:nvPr/>
        </p:nvSpPr>
        <p:spPr>
          <a:xfrm>
            <a:off x="630968" y="6354344"/>
            <a:ext cx="6919784" cy="677108"/>
          </a:xfrm>
          <a:prstGeom prst="rect">
            <a:avLst/>
          </a:prstGeom>
          <a:noFill/>
        </p:spPr>
        <p:txBody>
          <a:bodyPr wrap="square" rtlCol="0">
            <a:spAutoFit/>
          </a:bodyPr>
          <a:lstStyle/>
          <a:p>
            <a:r>
              <a:rPr lang="zh-HK" altLang="zh-HK" sz="2000" dirty="0">
                <a:solidFill>
                  <a:srgbClr val="FF0000"/>
                </a:solidFill>
              </a:rPr>
              <a:t>人口大量死亡</a:t>
            </a:r>
            <a:r>
              <a:rPr lang="en-US" altLang="zh-HK" sz="2000" dirty="0">
                <a:solidFill>
                  <a:srgbClr val="FF0000"/>
                </a:solidFill>
              </a:rPr>
              <a:t>(a massive drop in the population)</a:t>
            </a:r>
            <a:endParaRPr lang="zh-TW" altLang="zh-HK" sz="2000" dirty="0">
              <a:solidFill>
                <a:srgbClr val="FF0000"/>
              </a:solidFill>
            </a:endParaRPr>
          </a:p>
          <a:p>
            <a:endParaRPr kumimoji="1" lang="zh-HK" altLang="en-US" dirty="0"/>
          </a:p>
        </p:txBody>
      </p:sp>
      <p:sp>
        <p:nvSpPr>
          <p:cNvPr id="11" name="內容版面配置區 2">
            <a:extLst>
              <a:ext uri="{FF2B5EF4-FFF2-40B4-BE49-F238E27FC236}">
                <a16:creationId xmlns:a16="http://schemas.microsoft.com/office/drawing/2014/main" id="{486C2126-A2F6-9B24-34E7-039E329254FD}"/>
              </a:ext>
            </a:extLst>
          </p:cNvPr>
          <p:cNvSpPr txBox="1">
            <a:spLocks/>
          </p:cNvSpPr>
          <p:nvPr/>
        </p:nvSpPr>
        <p:spPr>
          <a:xfrm>
            <a:off x="642165" y="5171458"/>
            <a:ext cx="8107578" cy="677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HK" altLang="zh-HK" sz="2000" dirty="0"/>
              <a:t>根據資料五</a:t>
            </a:r>
            <a:r>
              <a:rPr lang="zh-HK" altLang="en-US" sz="2000" dirty="0"/>
              <a:t>及六</a:t>
            </a:r>
            <a:r>
              <a:rPr lang="zh-HK" altLang="zh-HK" sz="2000" dirty="0"/>
              <a:t>，回答以下問題。</a:t>
            </a:r>
            <a:r>
              <a:rPr lang="en-US" altLang="zh-HK" sz="2000" dirty="0"/>
              <a:t>(Study Sources E and F, and answer the questions.)</a:t>
            </a:r>
            <a:endParaRPr lang="zh-TW" altLang="zh-HK" sz="2000" dirty="0"/>
          </a:p>
          <a:p>
            <a:pPr marL="0" indent="0">
              <a:buFont typeface="Arial" panose="020B0604020202020204" pitchFamily="34" charset="0"/>
              <a:buNone/>
            </a:pPr>
            <a:endParaRPr kumimoji="1" lang="zh-HK" altLang="en-US" dirty="0"/>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42</a:t>
            </a:fld>
            <a:endParaRPr kumimoji="1" lang="zh-HK" altLang="en-US"/>
          </a:p>
        </p:txBody>
      </p:sp>
    </p:spTree>
    <p:extLst>
      <p:ext uri="{BB962C8B-B14F-4D97-AF65-F5344CB8AC3E}">
        <p14:creationId xmlns:p14="http://schemas.microsoft.com/office/powerpoint/2010/main" val="6821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8E4FC7-D811-C42D-1CAF-8355996C6BC8}"/>
              </a:ext>
            </a:extLst>
          </p:cNvPr>
          <p:cNvSpPr>
            <a:spLocks noGrp="1"/>
          </p:cNvSpPr>
          <p:nvPr>
            <p:ph type="title"/>
          </p:nvPr>
        </p:nvSpPr>
        <p:spPr>
          <a:xfrm>
            <a:off x="179485" y="108859"/>
            <a:ext cx="7886700" cy="771696"/>
          </a:xfrm>
        </p:spPr>
        <p:txBody>
          <a:bodyPr>
            <a:normAutofit/>
          </a:bodyPr>
          <a:lstStyle/>
          <a:p>
            <a:r>
              <a:rPr lang="zh-HK" altLang="zh-HK" sz="3600" b="1" dirty="0"/>
              <a:t>資料七：李自成</a:t>
            </a:r>
            <a:r>
              <a:rPr lang="en-US" altLang="zh-HK" sz="3600" b="1" dirty="0"/>
              <a:t> (Source </a:t>
            </a:r>
            <a:r>
              <a:rPr lang="en-US" altLang="zh-HK" sz="3600" b="1" dirty="0" err="1"/>
              <a:t>G:Li</a:t>
            </a:r>
            <a:r>
              <a:rPr lang="en-US" altLang="zh-HK" sz="3600" b="1" dirty="0"/>
              <a:t> </a:t>
            </a:r>
            <a:r>
              <a:rPr lang="en-US" altLang="zh-HK" sz="3600" b="1" dirty="0" err="1"/>
              <a:t>Zicheng</a:t>
            </a:r>
            <a:r>
              <a:rPr lang="en-US" altLang="zh-HK" sz="3600" b="1" dirty="0"/>
              <a:t>)</a:t>
            </a:r>
            <a:endParaRPr kumimoji="1" lang="zh-HK" altLang="en-US" sz="3600" dirty="0"/>
          </a:p>
        </p:txBody>
      </p:sp>
      <p:sp>
        <p:nvSpPr>
          <p:cNvPr id="8" name="文字方塊 7">
            <a:extLst>
              <a:ext uri="{FF2B5EF4-FFF2-40B4-BE49-F238E27FC236}">
                <a16:creationId xmlns:a16="http://schemas.microsoft.com/office/drawing/2014/main" id="{94FA6AFD-BF9E-ACC7-C4DF-B00C15F5EDC8}"/>
              </a:ext>
            </a:extLst>
          </p:cNvPr>
          <p:cNvSpPr txBox="1"/>
          <p:nvPr/>
        </p:nvSpPr>
        <p:spPr>
          <a:xfrm>
            <a:off x="4214453" y="4622198"/>
            <a:ext cx="3701642" cy="646331"/>
          </a:xfrm>
          <a:prstGeom prst="rect">
            <a:avLst/>
          </a:prstGeom>
          <a:noFill/>
        </p:spPr>
        <p:txBody>
          <a:bodyPr wrap="square" rtlCol="0">
            <a:spAutoFit/>
          </a:bodyPr>
          <a:lstStyle/>
          <a:p>
            <a:r>
              <a:rPr lang="zh-HK" altLang="zh-HK" dirty="0">
                <a:solidFill>
                  <a:srgbClr val="FF0000"/>
                </a:solidFill>
              </a:rPr>
              <a:t>李自成 </a:t>
            </a:r>
            <a:r>
              <a:rPr lang="en-US" altLang="zh-HK" dirty="0">
                <a:solidFill>
                  <a:srgbClr val="FF0000"/>
                </a:solidFill>
              </a:rPr>
              <a:t>(Li </a:t>
            </a:r>
            <a:r>
              <a:rPr lang="en-US" altLang="zh-HK" dirty="0" err="1">
                <a:solidFill>
                  <a:srgbClr val="FF0000"/>
                </a:solidFill>
              </a:rPr>
              <a:t>Zicheng</a:t>
            </a:r>
            <a:r>
              <a:rPr lang="en-US" altLang="zh-HK" dirty="0">
                <a:solidFill>
                  <a:srgbClr val="FF0000"/>
                </a:solidFill>
              </a:rPr>
              <a:t>)</a:t>
            </a:r>
            <a:endParaRPr lang="zh-TW" altLang="zh-HK" dirty="0">
              <a:solidFill>
                <a:srgbClr val="FF0000"/>
              </a:solidFill>
            </a:endParaRPr>
          </a:p>
          <a:p>
            <a:endParaRPr kumimoji="1" lang="zh-HK" altLang="en-US" dirty="0"/>
          </a:p>
        </p:txBody>
      </p:sp>
      <p:sp>
        <p:nvSpPr>
          <p:cNvPr id="9" name="文字方塊 8">
            <a:extLst>
              <a:ext uri="{FF2B5EF4-FFF2-40B4-BE49-F238E27FC236}">
                <a16:creationId xmlns:a16="http://schemas.microsoft.com/office/drawing/2014/main" id="{AF1F487D-D4C1-E1E5-287F-2756BC904F07}"/>
              </a:ext>
            </a:extLst>
          </p:cNvPr>
          <p:cNvSpPr txBox="1"/>
          <p:nvPr/>
        </p:nvSpPr>
        <p:spPr>
          <a:xfrm>
            <a:off x="4122835" y="5123601"/>
            <a:ext cx="4936883" cy="923330"/>
          </a:xfrm>
          <a:prstGeom prst="rect">
            <a:avLst/>
          </a:prstGeom>
          <a:noFill/>
        </p:spPr>
        <p:txBody>
          <a:bodyPr wrap="square" rtlCol="0">
            <a:spAutoFit/>
          </a:bodyPr>
          <a:lstStyle/>
          <a:p>
            <a:r>
              <a:rPr lang="en-US" altLang="zh-HK" dirty="0"/>
              <a:t>10. </a:t>
            </a:r>
            <a:r>
              <a:rPr lang="zh-HK" altLang="zh-HK" dirty="0"/>
              <a:t>哪個是明末的外來威</a:t>
            </a:r>
            <a:r>
              <a:rPr lang="zh-TW" altLang="zh-HK" dirty="0"/>
              <a:t>脅</a:t>
            </a:r>
            <a:r>
              <a:rPr lang="zh-HK" altLang="zh-HK" dirty="0"/>
              <a:t>？</a:t>
            </a:r>
            <a:r>
              <a:rPr lang="en-US" altLang="zh-HK" dirty="0"/>
              <a:t>(What was the foreign threat in the late Ming Dynasty?)</a:t>
            </a:r>
            <a:endParaRPr lang="zh-TW" altLang="zh-HK" dirty="0"/>
          </a:p>
          <a:p>
            <a:endParaRPr kumimoji="1" lang="zh-HK" altLang="en-US" dirty="0"/>
          </a:p>
        </p:txBody>
      </p:sp>
      <p:sp>
        <p:nvSpPr>
          <p:cNvPr id="10" name="文字方塊 9">
            <a:extLst>
              <a:ext uri="{FF2B5EF4-FFF2-40B4-BE49-F238E27FC236}">
                <a16:creationId xmlns:a16="http://schemas.microsoft.com/office/drawing/2014/main" id="{BDF8B1CB-512D-08D0-CC06-262CCBA7C4C3}"/>
              </a:ext>
            </a:extLst>
          </p:cNvPr>
          <p:cNvSpPr txBox="1"/>
          <p:nvPr/>
        </p:nvSpPr>
        <p:spPr>
          <a:xfrm>
            <a:off x="4214453" y="5755984"/>
            <a:ext cx="1746314" cy="646331"/>
          </a:xfrm>
          <a:prstGeom prst="rect">
            <a:avLst/>
          </a:prstGeom>
          <a:noFill/>
        </p:spPr>
        <p:txBody>
          <a:bodyPr wrap="square" rtlCol="0">
            <a:spAutoFit/>
          </a:bodyPr>
          <a:lstStyle/>
          <a:p>
            <a:r>
              <a:rPr lang="zh-HK" altLang="zh-HK" dirty="0">
                <a:solidFill>
                  <a:srgbClr val="FF0000"/>
                </a:solidFill>
              </a:rPr>
              <a:t>滿清</a:t>
            </a:r>
            <a:r>
              <a:rPr lang="en-US" altLang="zh-HK" dirty="0">
                <a:solidFill>
                  <a:srgbClr val="FF0000"/>
                </a:solidFill>
              </a:rPr>
              <a:t>(Manchus)</a:t>
            </a:r>
            <a:endParaRPr lang="zh-TW" altLang="zh-HK" dirty="0">
              <a:solidFill>
                <a:srgbClr val="FF0000"/>
              </a:solidFill>
            </a:endParaRPr>
          </a:p>
          <a:p>
            <a:endParaRPr kumimoji="1" lang="zh-HK" altLang="en-US" dirty="0"/>
          </a:p>
        </p:txBody>
      </p:sp>
      <p:sp>
        <p:nvSpPr>
          <p:cNvPr id="3" name="文字方塊 2">
            <a:extLst>
              <a:ext uri="{FF2B5EF4-FFF2-40B4-BE49-F238E27FC236}">
                <a16:creationId xmlns:a16="http://schemas.microsoft.com/office/drawing/2014/main" id="{82C6BF34-0BC4-6A36-11EA-068012795614}"/>
              </a:ext>
            </a:extLst>
          </p:cNvPr>
          <p:cNvSpPr txBox="1"/>
          <p:nvPr/>
        </p:nvSpPr>
        <p:spPr>
          <a:xfrm>
            <a:off x="4122835" y="3191038"/>
            <a:ext cx="4936883" cy="1754326"/>
          </a:xfrm>
          <a:prstGeom prst="rect">
            <a:avLst/>
          </a:prstGeom>
          <a:noFill/>
        </p:spPr>
        <p:txBody>
          <a:bodyPr wrap="square" rtlCol="0">
            <a:spAutoFit/>
          </a:bodyPr>
          <a:lstStyle/>
          <a:p>
            <a:r>
              <a:rPr lang="zh-HK" altLang="zh-HK" dirty="0"/>
              <a:t>根據資料七，回答以下問題。</a:t>
            </a:r>
            <a:r>
              <a:rPr lang="en-US" altLang="zh-HK" dirty="0"/>
              <a:t>(Study Source G, and answer the questions.)</a:t>
            </a:r>
          </a:p>
          <a:p>
            <a:endParaRPr lang="zh-TW" altLang="zh-HK" dirty="0"/>
          </a:p>
          <a:p>
            <a:r>
              <a:rPr lang="en-US" altLang="zh-HK" dirty="0"/>
              <a:t>9. </a:t>
            </a:r>
            <a:r>
              <a:rPr lang="zh-HK" altLang="zh-HK" dirty="0"/>
              <a:t>誰是明末民變的領袖？</a:t>
            </a:r>
            <a:r>
              <a:rPr lang="en-US" altLang="zh-HK" dirty="0"/>
              <a:t>(Who was the rebel leader of the late Ming Dynasty?)</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43</a:t>
            </a:fld>
            <a:endParaRPr kumimoji="1" lang="zh-HK" altLang="en-US"/>
          </a:p>
        </p:txBody>
      </p:sp>
      <p:sp>
        <p:nvSpPr>
          <p:cNvPr id="5" name="Content Placeholder 4"/>
          <p:cNvSpPr>
            <a:spLocks noGrp="1"/>
          </p:cNvSpPr>
          <p:nvPr>
            <p:ph idx="1"/>
          </p:nvPr>
        </p:nvSpPr>
        <p:spPr/>
        <p:txBody>
          <a:bodyPr/>
          <a:lstStyle/>
          <a:p>
            <a:endParaRPr lang="zh-HK" altLang="en-US" dirty="0"/>
          </a:p>
        </p:txBody>
      </p:sp>
      <p:pic>
        <p:nvPicPr>
          <p:cNvPr id="6" name="Picture 5"/>
          <p:cNvPicPr>
            <a:picLocks noChangeAspect="1"/>
          </p:cNvPicPr>
          <p:nvPr/>
        </p:nvPicPr>
        <p:blipFill>
          <a:blip r:embed="rId2"/>
          <a:stretch>
            <a:fillRect/>
          </a:stretch>
        </p:blipFill>
        <p:spPr>
          <a:xfrm>
            <a:off x="179485" y="929754"/>
            <a:ext cx="3917518" cy="5247209"/>
          </a:xfrm>
          <a:prstGeom prst="rect">
            <a:avLst/>
          </a:prstGeom>
        </p:spPr>
      </p:pic>
      <p:sp>
        <p:nvSpPr>
          <p:cNvPr id="14" name="矩形圖說文字 4">
            <a:extLst>
              <a:ext uri="{FF2B5EF4-FFF2-40B4-BE49-F238E27FC236}">
                <a16:creationId xmlns:a16="http://schemas.microsoft.com/office/drawing/2014/main" id="{DCF2B941-7B30-5F66-235A-FE9AC2F31EBA}"/>
              </a:ext>
            </a:extLst>
          </p:cNvPr>
          <p:cNvSpPr/>
          <p:nvPr/>
        </p:nvSpPr>
        <p:spPr>
          <a:xfrm>
            <a:off x="4214453" y="950639"/>
            <a:ext cx="4718532" cy="2026022"/>
          </a:xfrm>
          <a:prstGeom prst="wedgeRectCallout">
            <a:avLst>
              <a:gd name="adj1" fmla="val -75893"/>
              <a:gd name="adj2" fmla="val -4616"/>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我是李自成，民變的領袖。在</a:t>
            </a:r>
            <a:r>
              <a:rPr lang="en-US"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1644</a:t>
            </a:r>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年，我和民變隊伍攻佔首都。明朝皇帝自殺，明朝滅亡。</a:t>
            </a:r>
            <a:r>
              <a:rPr lang="en-US"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(I am Li </a:t>
            </a:r>
            <a:r>
              <a:rPr lang="en-US" sz="1600" kern="100" dirty="0" err="1">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Zicheng</a:t>
            </a:r>
            <a:r>
              <a:rPr lang="en-US"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 I am the rebel leader. My rebel companions and I captured the capital of the Ming Dynasty. The emperor of the Ming Dynasty committed suicide. The Ming Dynasty collapsed in 1644.)</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可是，我被滿清打敗。</a:t>
            </a:r>
            <a:r>
              <a:rPr lang="en-US"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(However, I was defeated by the Manchus.)</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Tree>
    <p:extLst>
      <p:ext uri="{BB962C8B-B14F-4D97-AF65-F5344CB8AC3E}">
        <p14:creationId xmlns:p14="http://schemas.microsoft.com/office/powerpoint/2010/main" val="18104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C2CF63-F4BC-C9B1-6540-8D47F7BA5173}"/>
              </a:ext>
            </a:extLst>
          </p:cNvPr>
          <p:cNvSpPr>
            <a:spLocks noGrp="1"/>
          </p:cNvSpPr>
          <p:nvPr>
            <p:ph type="title"/>
          </p:nvPr>
        </p:nvSpPr>
        <p:spPr/>
        <p:txBody>
          <a:bodyPr>
            <a:noAutofit/>
          </a:bodyPr>
          <a:lstStyle/>
          <a:p>
            <a:r>
              <a:rPr lang="zh-HK" altLang="zh-HK" sz="3200" b="1" dirty="0"/>
              <a:t>資料八：粵劇《帝女花》之香夭</a:t>
            </a:r>
            <a:r>
              <a:rPr lang="en-US" altLang="zh-HK" sz="3200" b="1" dirty="0"/>
              <a:t>(Source H: Cantonese Opera “Double Suicide” from “The Flower Princess”)</a:t>
            </a:r>
            <a:endParaRPr kumimoji="1" lang="zh-HK" altLang="en-US" sz="3200" dirty="0"/>
          </a:p>
        </p:txBody>
      </p:sp>
      <p:sp>
        <p:nvSpPr>
          <p:cNvPr id="3" name="內容版面配置區 2">
            <a:extLst>
              <a:ext uri="{FF2B5EF4-FFF2-40B4-BE49-F238E27FC236}">
                <a16:creationId xmlns:a16="http://schemas.microsoft.com/office/drawing/2014/main" id="{A67C9E96-4E2A-CF3E-1D9D-E283FB04E0FC}"/>
              </a:ext>
            </a:extLst>
          </p:cNvPr>
          <p:cNvSpPr>
            <a:spLocks noGrp="1"/>
          </p:cNvSpPr>
          <p:nvPr>
            <p:ph idx="1"/>
          </p:nvPr>
        </p:nvSpPr>
        <p:spPr/>
        <p:txBody>
          <a:bodyPr>
            <a:normAutofit/>
          </a:bodyPr>
          <a:lstStyle/>
          <a:p>
            <a:pPr marL="0" indent="0">
              <a:buNone/>
            </a:pPr>
            <a:r>
              <a:rPr lang="zh-HK" altLang="zh-HK" sz="2000" dirty="0"/>
              <a:t>請閱讀網站內相關資料及觀看粵劇影片</a:t>
            </a:r>
            <a:r>
              <a:rPr lang="en-US" altLang="zh-HK" sz="2000" dirty="0"/>
              <a:t>(Please read the relevant information on the website and watch the Cantonese Opera video)</a:t>
            </a:r>
            <a:r>
              <a:rPr lang="zh-HK" altLang="zh-HK" sz="2000" dirty="0"/>
              <a:t>：</a:t>
            </a:r>
            <a:endParaRPr lang="zh-TW" altLang="zh-HK" sz="2000" dirty="0"/>
          </a:p>
          <a:p>
            <a:pPr marL="0" indent="0">
              <a:buNone/>
            </a:pPr>
            <a:r>
              <a:rPr lang="en-US" altLang="zh-HK" sz="2000" dirty="0">
                <a:hlinkClick r:id="rId2"/>
              </a:rPr>
              <a:t>https://www.eduhk.hk/ccaproject/yueju/eng/doubleSuicide.php</a:t>
            </a:r>
            <a:r>
              <a:rPr lang="zh-HK" altLang="en-US" sz="2000" dirty="0"/>
              <a:t> </a:t>
            </a:r>
            <a:r>
              <a:rPr lang="en-US" altLang="zh-HK" sz="2000" dirty="0"/>
              <a:t>(</a:t>
            </a:r>
            <a:r>
              <a:rPr lang="zh-HK" altLang="en-US" sz="2000" dirty="0"/>
              <a:t>英文 </a:t>
            </a:r>
            <a:r>
              <a:rPr lang="en-US" altLang="zh-HK" sz="2000" dirty="0"/>
              <a:t>English)</a:t>
            </a:r>
          </a:p>
          <a:p>
            <a:pPr marL="0" indent="0">
              <a:buNone/>
            </a:pPr>
            <a:r>
              <a:rPr kumimoji="1" lang="en-US" altLang="zh-HK" sz="2000" dirty="0">
                <a:hlinkClick r:id="rId3"/>
              </a:rPr>
              <a:t>https://www.eduhk.hk/ccaproject/yueju/ch/doubleSuicide.php</a:t>
            </a:r>
            <a:r>
              <a:rPr kumimoji="1" lang="en-US" altLang="zh-HK" sz="2000" dirty="0"/>
              <a:t> (</a:t>
            </a:r>
            <a:r>
              <a:rPr kumimoji="1" lang="zh-HK" altLang="en-US" sz="2000" dirty="0"/>
              <a:t>中文 </a:t>
            </a:r>
            <a:r>
              <a:rPr kumimoji="1" lang="en-US" altLang="zh-HK" sz="2000" dirty="0"/>
              <a:t>Chinese)</a:t>
            </a:r>
            <a:endParaRPr kumimoji="1" lang="zh-HK" altLang="en-US" sz="2000" dirty="0"/>
          </a:p>
        </p:txBody>
      </p:sp>
      <p:pic>
        <p:nvPicPr>
          <p:cNvPr id="4" name="Picture 28">
            <a:extLst>
              <a:ext uri="{FF2B5EF4-FFF2-40B4-BE49-F238E27FC236}">
                <a16:creationId xmlns:a16="http://schemas.microsoft.com/office/drawing/2014/main" id="{B8A88F61-7CB6-73E1-DAA6-162103CF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179" y="4019829"/>
            <a:ext cx="1522095" cy="1514475"/>
          </a:xfrm>
          <a:prstGeom prst="rect">
            <a:avLst/>
          </a:prstGeom>
        </p:spPr>
      </p:pic>
      <p:pic>
        <p:nvPicPr>
          <p:cNvPr id="5" name="Picture 29">
            <a:extLst>
              <a:ext uri="{FF2B5EF4-FFF2-40B4-BE49-F238E27FC236}">
                <a16:creationId xmlns:a16="http://schemas.microsoft.com/office/drawing/2014/main" id="{1230F3CE-9CA1-1CD8-978F-3C4D47AB1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019829"/>
            <a:ext cx="1471930" cy="1456690"/>
          </a:xfrm>
          <a:prstGeom prst="rect">
            <a:avLst/>
          </a:prstGeom>
        </p:spPr>
      </p:pic>
      <p:sp>
        <p:nvSpPr>
          <p:cNvPr id="6" name="文字方塊 5">
            <a:extLst>
              <a:ext uri="{FF2B5EF4-FFF2-40B4-BE49-F238E27FC236}">
                <a16:creationId xmlns:a16="http://schemas.microsoft.com/office/drawing/2014/main" id="{5ED47038-A213-73EB-FDF5-F08CF21AEDC3}"/>
              </a:ext>
            </a:extLst>
          </p:cNvPr>
          <p:cNvSpPr txBox="1"/>
          <p:nvPr/>
        </p:nvSpPr>
        <p:spPr>
          <a:xfrm>
            <a:off x="1117179" y="5534304"/>
            <a:ext cx="1522095" cy="369332"/>
          </a:xfrm>
          <a:prstGeom prst="rect">
            <a:avLst/>
          </a:prstGeom>
          <a:noFill/>
        </p:spPr>
        <p:txBody>
          <a:bodyPr wrap="square" rtlCol="0">
            <a:spAutoFit/>
          </a:bodyPr>
          <a:lstStyle/>
          <a:p>
            <a:r>
              <a:rPr kumimoji="1" lang="zh-HK" altLang="en-US" dirty="0"/>
              <a:t>英文 </a:t>
            </a:r>
            <a:r>
              <a:rPr kumimoji="1" lang="en-US" altLang="zh-HK" dirty="0"/>
              <a:t>(English)</a:t>
            </a:r>
            <a:endParaRPr kumimoji="1" lang="zh-HK" altLang="en-US" dirty="0"/>
          </a:p>
        </p:txBody>
      </p:sp>
      <p:sp>
        <p:nvSpPr>
          <p:cNvPr id="7" name="文字方塊 6">
            <a:extLst>
              <a:ext uri="{FF2B5EF4-FFF2-40B4-BE49-F238E27FC236}">
                <a16:creationId xmlns:a16="http://schemas.microsoft.com/office/drawing/2014/main" id="{C35A1AEF-846D-8F8F-CBE2-C44A4BA02807}"/>
              </a:ext>
            </a:extLst>
          </p:cNvPr>
          <p:cNvSpPr txBox="1"/>
          <p:nvPr/>
        </p:nvSpPr>
        <p:spPr>
          <a:xfrm>
            <a:off x="4521836" y="5476519"/>
            <a:ext cx="1522094" cy="369332"/>
          </a:xfrm>
          <a:prstGeom prst="rect">
            <a:avLst/>
          </a:prstGeom>
          <a:noFill/>
        </p:spPr>
        <p:txBody>
          <a:bodyPr wrap="square" rtlCol="0">
            <a:spAutoFit/>
          </a:bodyPr>
          <a:lstStyle/>
          <a:p>
            <a:r>
              <a:rPr kumimoji="1" lang="zh-HK" altLang="en-US" dirty="0"/>
              <a:t>中文 </a:t>
            </a:r>
            <a:r>
              <a:rPr kumimoji="1" lang="en-US" altLang="zh-HK" dirty="0"/>
              <a:t>(Chinese)</a:t>
            </a:r>
            <a:endParaRPr kumimoji="1" lang="zh-HK" altLang="en-US" dirty="0"/>
          </a:p>
        </p:txBody>
      </p:sp>
      <p:sp>
        <p:nvSpPr>
          <p:cNvPr id="8" name="Slide Number Placeholder 7"/>
          <p:cNvSpPr>
            <a:spLocks noGrp="1"/>
          </p:cNvSpPr>
          <p:nvPr>
            <p:ph type="sldNum" sz="quarter" idx="12"/>
          </p:nvPr>
        </p:nvSpPr>
        <p:spPr/>
        <p:txBody>
          <a:bodyPr/>
          <a:lstStyle/>
          <a:p>
            <a:fld id="{A99B2CC0-CCC1-BD4F-AF78-157B4955DBB7}" type="slidenum">
              <a:rPr kumimoji="1" lang="zh-HK" altLang="en-US" smtClean="0"/>
              <a:t>44</a:t>
            </a:fld>
            <a:endParaRPr kumimoji="1" lang="zh-HK" altLang="en-US"/>
          </a:p>
        </p:txBody>
      </p:sp>
    </p:spTree>
    <p:extLst>
      <p:ext uri="{BB962C8B-B14F-4D97-AF65-F5344CB8AC3E}">
        <p14:creationId xmlns:p14="http://schemas.microsoft.com/office/powerpoint/2010/main" val="1060659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B8E7DAE-A94A-746C-24C7-7B39C822D749}"/>
              </a:ext>
            </a:extLst>
          </p:cNvPr>
          <p:cNvSpPr>
            <a:spLocks noGrp="1"/>
          </p:cNvSpPr>
          <p:nvPr>
            <p:ph idx="1"/>
          </p:nvPr>
        </p:nvSpPr>
        <p:spPr>
          <a:xfrm>
            <a:off x="247136" y="86498"/>
            <a:ext cx="8723870" cy="580767"/>
          </a:xfrm>
        </p:spPr>
        <p:txBody>
          <a:bodyPr>
            <a:normAutofit/>
          </a:bodyPr>
          <a:lstStyle/>
          <a:p>
            <a:pPr marL="0" indent="0">
              <a:buNone/>
            </a:pPr>
            <a:r>
              <a:rPr lang="zh-HK" altLang="zh-HK" sz="2000" dirty="0"/>
              <a:t>根據資料八，回答以下問題。</a:t>
            </a:r>
            <a:r>
              <a:rPr lang="en-US" altLang="zh-HK" sz="2000" dirty="0"/>
              <a:t>(Study Source H, and answer the questions.)</a:t>
            </a:r>
            <a:endParaRPr lang="zh-TW" altLang="zh-HK" sz="2000" dirty="0"/>
          </a:p>
          <a:p>
            <a:pPr marL="0" indent="0">
              <a:buNone/>
            </a:pPr>
            <a:endParaRPr kumimoji="1" lang="zh-HK" altLang="en-US" dirty="0"/>
          </a:p>
        </p:txBody>
      </p:sp>
      <p:sp>
        <p:nvSpPr>
          <p:cNvPr id="4" name="矩形 3">
            <a:extLst>
              <a:ext uri="{FF2B5EF4-FFF2-40B4-BE49-F238E27FC236}">
                <a16:creationId xmlns:a16="http://schemas.microsoft.com/office/drawing/2014/main" id="{699E371E-7736-F572-7DBB-ADC55172E590}"/>
              </a:ext>
            </a:extLst>
          </p:cNvPr>
          <p:cNvSpPr/>
          <p:nvPr/>
        </p:nvSpPr>
        <p:spPr>
          <a:xfrm>
            <a:off x="247136" y="2445795"/>
            <a:ext cx="8204886" cy="871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5" name="文字方塊 4">
            <a:extLst>
              <a:ext uri="{FF2B5EF4-FFF2-40B4-BE49-F238E27FC236}">
                <a16:creationId xmlns:a16="http://schemas.microsoft.com/office/drawing/2014/main" id="{BE252501-F238-D1E2-8759-343817B8B128}"/>
              </a:ext>
            </a:extLst>
          </p:cNvPr>
          <p:cNvSpPr txBox="1"/>
          <p:nvPr/>
        </p:nvSpPr>
        <p:spPr>
          <a:xfrm>
            <a:off x="247136" y="3453902"/>
            <a:ext cx="8204886" cy="2215991"/>
          </a:xfrm>
          <a:prstGeom prst="rect">
            <a:avLst/>
          </a:prstGeom>
          <a:noFill/>
        </p:spPr>
        <p:txBody>
          <a:bodyPr wrap="square" rtlCol="0">
            <a:spAutoFit/>
          </a:bodyPr>
          <a:lstStyle/>
          <a:p>
            <a:r>
              <a:rPr lang="en-US" altLang="zh-HK" sz="2000" dirty="0"/>
              <a:t>12. </a:t>
            </a:r>
            <a:r>
              <a:rPr lang="zh-HK" altLang="zh-HK" sz="2000" dirty="0"/>
              <a:t>明朝滅亡後，誰統一天下，建立新的朝代？試圈出答案。</a:t>
            </a:r>
            <a:r>
              <a:rPr lang="en-US" altLang="zh-HK" sz="2000" dirty="0"/>
              <a:t>(After the downfall of the Ming Dynasty, who unified the country and established a new dynasty? Circle your answer.)</a:t>
            </a:r>
            <a:endParaRPr lang="zh-TW" altLang="zh-HK" sz="2000" dirty="0"/>
          </a:p>
          <a:p>
            <a:r>
              <a:rPr lang="en-US" altLang="zh-HK" sz="2000" dirty="0"/>
              <a:t>A. </a:t>
            </a:r>
            <a:r>
              <a:rPr lang="zh-HK" altLang="zh-HK" sz="2000" dirty="0"/>
              <a:t>清帝</a:t>
            </a:r>
            <a:r>
              <a:rPr lang="en-US" altLang="zh-HK" sz="2000" dirty="0"/>
              <a:t>(The Qing emperor)</a:t>
            </a:r>
            <a:endParaRPr lang="zh-TW" altLang="zh-HK" sz="2000" dirty="0"/>
          </a:p>
          <a:p>
            <a:r>
              <a:rPr lang="en-US" altLang="zh-HK" sz="2000" dirty="0"/>
              <a:t>B. </a:t>
            </a:r>
            <a:r>
              <a:rPr lang="zh-HK" altLang="zh-HK" sz="2000" dirty="0"/>
              <a:t>長平公主</a:t>
            </a:r>
            <a:r>
              <a:rPr lang="en-US" altLang="zh-HK" sz="2000" dirty="0"/>
              <a:t>(The princess </a:t>
            </a:r>
            <a:r>
              <a:rPr lang="en-US" altLang="zh-HK" sz="2000" dirty="0" err="1"/>
              <a:t>Changping</a:t>
            </a:r>
            <a:r>
              <a:rPr lang="en-US" altLang="zh-HK" sz="2000" dirty="0"/>
              <a:t>)</a:t>
            </a:r>
            <a:endParaRPr lang="zh-TW" altLang="zh-HK" sz="2000" dirty="0"/>
          </a:p>
          <a:p>
            <a:r>
              <a:rPr lang="en-US" altLang="zh-HK" sz="2000" dirty="0"/>
              <a:t>C. </a:t>
            </a:r>
            <a:r>
              <a:rPr lang="zh-HK" altLang="zh-HK" sz="2000" dirty="0"/>
              <a:t>周世顯</a:t>
            </a:r>
            <a:r>
              <a:rPr lang="en-US" altLang="zh-HK" sz="2000" dirty="0"/>
              <a:t>(Zhou </a:t>
            </a:r>
            <a:r>
              <a:rPr lang="en-US" altLang="zh-HK" sz="2000" dirty="0" err="1"/>
              <a:t>Shixian</a:t>
            </a:r>
            <a:r>
              <a:rPr lang="en-US" altLang="zh-HK" sz="2000" dirty="0"/>
              <a:t>)</a:t>
            </a:r>
            <a:endParaRPr lang="zh-TW" altLang="zh-HK" sz="2000" dirty="0"/>
          </a:p>
          <a:p>
            <a:endParaRPr kumimoji="1" lang="zh-HK" altLang="en-US" dirty="0"/>
          </a:p>
        </p:txBody>
      </p:sp>
      <p:sp>
        <p:nvSpPr>
          <p:cNvPr id="6" name="矩形 5">
            <a:extLst>
              <a:ext uri="{FF2B5EF4-FFF2-40B4-BE49-F238E27FC236}">
                <a16:creationId xmlns:a16="http://schemas.microsoft.com/office/drawing/2014/main" id="{9AFEAC8F-246A-9FF3-BEBF-16380F742272}"/>
              </a:ext>
            </a:extLst>
          </p:cNvPr>
          <p:cNvSpPr/>
          <p:nvPr/>
        </p:nvSpPr>
        <p:spPr>
          <a:xfrm>
            <a:off x="247136" y="4361936"/>
            <a:ext cx="2953264" cy="3501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7" name="文字方塊 6">
            <a:extLst>
              <a:ext uri="{FF2B5EF4-FFF2-40B4-BE49-F238E27FC236}">
                <a16:creationId xmlns:a16="http://schemas.microsoft.com/office/drawing/2014/main" id="{89EAD69B-3AD9-A358-0823-A655846B5C94}"/>
              </a:ext>
            </a:extLst>
          </p:cNvPr>
          <p:cNvSpPr txBox="1"/>
          <p:nvPr/>
        </p:nvSpPr>
        <p:spPr>
          <a:xfrm>
            <a:off x="247136" y="5589913"/>
            <a:ext cx="8204886" cy="1292662"/>
          </a:xfrm>
          <a:prstGeom prst="rect">
            <a:avLst/>
          </a:prstGeom>
          <a:noFill/>
        </p:spPr>
        <p:txBody>
          <a:bodyPr wrap="square" rtlCol="0">
            <a:spAutoFit/>
          </a:bodyPr>
          <a:lstStyle/>
          <a:p>
            <a:r>
              <a:rPr lang="en-US" altLang="zh-HK" sz="2000" dirty="0"/>
              <a:t>13. </a:t>
            </a:r>
            <a:r>
              <a:rPr lang="zh-HK" altLang="zh-HK" sz="2000" dirty="0"/>
              <a:t>請分享與你族裔歷史有關的戲</a:t>
            </a:r>
            <a:r>
              <a:rPr lang="zh-TW" altLang="zh-HK" sz="2000" dirty="0"/>
              <a:t>劇 </a:t>
            </a:r>
            <a:r>
              <a:rPr lang="en-US" altLang="zh-HK" sz="2000" dirty="0"/>
              <a:t>/ </a:t>
            </a:r>
            <a:r>
              <a:rPr lang="zh-HK" altLang="zh-HK" sz="2000" dirty="0"/>
              <a:t>戲</a:t>
            </a:r>
            <a:r>
              <a:rPr lang="zh-TW" altLang="zh-HK" sz="2000" dirty="0"/>
              <a:t>曲 </a:t>
            </a:r>
            <a:r>
              <a:rPr lang="en-US" altLang="zh-HK" sz="2000" dirty="0"/>
              <a:t>/ </a:t>
            </a:r>
            <a:r>
              <a:rPr lang="zh-HK" altLang="zh-HK" sz="2000" dirty="0"/>
              <a:t>故事。可以口語回應。</a:t>
            </a:r>
            <a:r>
              <a:rPr lang="en-US" altLang="zh-HK" sz="2000" dirty="0"/>
              <a:t>(Please share dramas / operas / stories related to the history of your ethnic minority. You can respond verbally.)</a:t>
            </a:r>
            <a:endParaRPr lang="zh-TW" altLang="zh-HK" sz="2000" dirty="0"/>
          </a:p>
          <a:p>
            <a:endParaRPr kumimoji="1" lang="zh-HK" altLang="en-US" dirty="0"/>
          </a:p>
        </p:txBody>
      </p:sp>
      <p:sp>
        <p:nvSpPr>
          <p:cNvPr id="2" name="文字方塊 1">
            <a:extLst>
              <a:ext uri="{FF2B5EF4-FFF2-40B4-BE49-F238E27FC236}">
                <a16:creationId xmlns:a16="http://schemas.microsoft.com/office/drawing/2014/main" id="{5B3D396C-98FD-F609-63CA-5EEF6EADA5E8}"/>
              </a:ext>
            </a:extLst>
          </p:cNvPr>
          <p:cNvSpPr txBox="1"/>
          <p:nvPr/>
        </p:nvSpPr>
        <p:spPr>
          <a:xfrm>
            <a:off x="247136" y="544721"/>
            <a:ext cx="8723870" cy="3139321"/>
          </a:xfrm>
          <a:prstGeom prst="rect">
            <a:avLst/>
          </a:prstGeom>
          <a:noFill/>
        </p:spPr>
        <p:txBody>
          <a:bodyPr wrap="square" rtlCol="0">
            <a:spAutoFit/>
          </a:bodyPr>
          <a:lstStyle/>
          <a:p>
            <a:r>
              <a:rPr lang="en-US" altLang="zh-HK" sz="2000" dirty="0"/>
              <a:t>11.</a:t>
            </a:r>
            <a:r>
              <a:rPr lang="zh-HK" altLang="zh-HK" sz="2000" dirty="0"/>
              <a:t>以下哪項是《帝女花》的故事背景？試圈出答案。</a:t>
            </a:r>
            <a:r>
              <a:rPr lang="en-US" altLang="zh-HK" sz="2000" dirty="0"/>
              <a:t>(Which of the following was the background of the</a:t>
            </a:r>
            <a:r>
              <a:rPr lang="zh-HK" altLang="zh-HK" sz="2000" dirty="0"/>
              <a:t>“</a:t>
            </a:r>
            <a:r>
              <a:rPr lang="en-US" altLang="zh-HK" sz="2000" dirty="0"/>
              <a:t>The Flower Princess”? Circle your answer.)</a:t>
            </a:r>
            <a:endParaRPr lang="zh-TW" altLang="zh-HK" sz="2000" dirty="0"/>
          </a:p>
          <a:p>
            <a:r>
              <a:rPr lang="en-US" altLang="zh-HK" sz="2000" dirty="0"/>
              <a:t>A. </a:t>
            </a:r>
            <a:r>
              <a:rPr lang="zh-TW" altLang="zh-HK" sz="2000" dirty="0"/>
              <a:t>朱元璋</a:t>
            </a:r>
            <a:r>
              <a:rPr lang="zh-HK" altLang="zh-HK" sz="2000" dirty="0"/>
              <a:t>推翻元朝，建立明朝。</a:t>
            </a:r>
            <a:r>
              <a:rPr lang="en-US" altLang="zh-HK" sz="2000" dirty="0"/>
              <a:t>(Zhu </a:t>
            </a:r>
            <a:r>
              <a:rPr lang="en-US" altLang="zh-HK" sz="2000" dirty="0" err="1"/>
              <a:t>Yuanzhang</a:t>
            </a:r>
            <a:r>
              <a:rPr lang="en-US" altLang="zh-HK" sz="2000" dirty="0"/>
              <a:t> was the founder of the Ming Dynasty that took over the rule from the Yuan Dynasty.)</a:t>
            </a:r>
            <a:endParaRPr lang="zh-TW" altLang="zh-HK" sz="2000" dirty="0"/>
          </a:p>
          <a:p>
            <a:r>
              <a:rPr lang="en-US" altLang="zh-HK" sz="2000" dirty="0"/>
              <a:t>B. </a:t>
            </a:r>
            <a:r>
              <a:rPr lang="zh-HK" altLang="zh-HK" sz="2000" dirty="0"/>
              <a:t>明熹宗時，宦官魏忠賢專攬權力。</a:t>
            </a:r>
            <a:r>
              <a:rPr lang="en-US" altLang="zh-HK" sz="2000" dirty="0"/>
              <a:t>(During the reign of Emperor </a:t>
            </a:r>
            <a:r>
              <a:rPr lang="en-US" altLang="zh-HK" sz="2000" dirty="0" err="1"/>
              <a:t>Xizong</a:t>
            </a:r>
            <a:r>
              <a:rPr lang="en-US" altLang="zh-HK" sz="2000" dirty="0"/>
              <a:t> of the Ming Dynasty, the eunuch, Wei </a:t>
            </a:r>
            <a:r>
              <a:rPr lang="en-US" altLang="zh-HK" sz="2000" dirty="0" err="1"/>
              <a:t>Zhongxian</a:t>
            </a:r>
            <a:r>
              <a:rPr lang="en-US" altLang="zh-HK" sz="2000" dirty="0"/>
              <a:t>, manipulated power.)</a:t>
            </a:r>
            <a:endParaRPr lang="zh-TW" altLang="zh-HK" sz="2000" dirty="0"/>
          </a:p>
          <a:p>
            <a:r>
              <a:rPr lang="en-US" altLang="zh-HK" sz="2000" dirty="0"/>
              <a:t>C. </a:t>
            </a:r>
            <a:r>
              <a:rPr lang="zh-HK" altLang="zh-HK" sz="2000" dirty="0"/>
              <a:t>明朝崇禎皇帝末年內憂外患嚴重。</a:t>
            </a:r>
            <a:r>
              <a:rPr lang="en-US" altLang="zh-HK" sz="2000" dirty="0"/>
              <a:t>(Towards the end of the reign of the Emperor </a:t>
            </a:r>
            <a:r>
              <a:rPr lang="en-US" altLang="zh-HK" sz="2000" dirty="0" err="1"/>
              <a:t>Chongzhen</a:t>
            </a:r>
            <a:r>
              <a:rPr lang="en-US" altLang="zh-HK" sz="2000" dirty="0"/>
              <a:t> of the Ming Dynasty, internal turmoil and external threats became more serious.)</a:t>
            </a:r>
            <a:endParaRPr lang="zh-TW" altLang="zh-HK" sz="2000" dirty="0"/>
          </a:p>
          <a:p>
            <a:endParaRPr kumimoji="1" lang="zh-HK" altLang="en-US" dirty="0"/>
          </a:p>
        </p:txBody>
      </p:sp>
      <p:sp>
        <p:nvSpPr>
          <p:cNvPr id="8" name="Slide Number Placeholder 7"/>
          <p:cNvSpPr>
            <a:spLocks noGrp="1"/>
          </p:cNvSpPr>
          <p:nvPr>
            <p:ph type="sldNum" sz="quarter" idx="12"/>
          </p:nvPr>
        </p:nvSpPr>
        <p:spPr/>
        <p:txBody>
          <a:bodyPr/>
          <a:lstStyle/>
          <a:p>
            <a:fld id="{A99B2CC0-CCC1-BD4F-AF78-157B4955DBB7}" type="slidenum">
              <a:rPr kumimoji="1" lang="zh-HK" altLang="en-US" smtClean="0"/>
              <a:t>45</a:t>
            </a:fld>
            <a:endParaRPr kumimoji="1" lang="zh-HK" altLang="en-US"/>
          </a:p>
        </p:txBody>
      </p:sp>
    </p:spTree>
    <p:extLst>
      <p:ext uri="{BB962C8B-B14F-4D97-AF65-F5344CB8AC3E}">
        <p14:creationId xmlns:p14="http://schemas.microsoft.com/office/powerpoint/2010/main" val="351371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6270B2-2E52-E64C-1E8D-9D7B4D773F03}"/>
              </a:ext>
            </a:extLst>
          </p:cNvPr>
          <p:cNvSpPr>
            <a:spLocks noGrp="1"/>
          </p:cNvSpPr>
          <p:nvPr>
            <p:ph type="title"/>
          </p:nvPr>
        </p:nvSpPr>
        <p:spPr>
          <a:xfrm>
            <a:off x="628650" y="-11642"/>
            <a:ext cx="7886700" cy="1325563"/>
          </a:xfrm>
        </p:spPr>
        <p:txBody>
          <a:bodyPr>
            <a:normAutofit/>
          </a:bodyPr>
          <a:lstStyle/>
          <a:p>
            <a:r>
              <a:rPr lang="zh-HK" altLang="zh-HK" sz="3200" b="1" dirty="0"/>
              <a:t>小總結 </a:t>
            </a:r>
            <a:r>
              <a:rPr lang="en-US" altLang="zh-HK" sz="3200" b="1" dirty="0"/>
              <a:t>(A short summary)</a:t>
            </a:r>
            <a:endParaRPr kumimoji="1" lang="zh-HK" altLang="en-US" sz="3200" dirty="0"/>
          </a:p>
        </p:txBody>
      </p:sp>
      <p:sp>
        <p:nvSpPr>
          <p:cNvPr id="3" name="內容版面配置區 2">
            <a:extLst>
              <a:ext uri="{FF2B5EF4-FFF2-40B4-BE49-F238E27FC236}">
                <a16:creationId xmlns:a16="http://schemas.microsoft.com/office/drawing/2014/main" id="{57444C0F-A65F-D5FE-F6AA-800E5064DF40}"/>
              </a:ext>
            </a:extLst>
          </p:cNvPr>
          <p:cNvSpPr>
            <a:spLocks noGrp="1"/>
          </p:cNvSpPr>
          <p:nvPr>
            <p:ph idx="1"/>
          </p:nvPr>
        </p:nvSpPr>
        <p:spPr>
          <a:xfrm>
            <a:off x="628650" y="1248032"/>
            <a:ext cx="7886700" cy="5375189"/>
          </a:xfrm>
        </p:spPr>
        <p:txBody>
          <a:bodyPr>
            <a:normAutofit/>
          </a:bodyPr>
          <a:lstStyle/>
          <a:p>
            <a:r>
              <a:rPr lang="zh-HK" altLang="zh-HK" dirty="0"/>
              <a:t>明末大鼠疫促使明朝滅亡。</a:t>
            </a:r>
            <a:r>
              <a:rPr lang="en-US" altLang="zh-HK" dirty="0"/>
              <a:t>(The Great Plague in late Ming contributed to the collapse of the Ming Dynasty.)</a:t>
            </a:r>
          </a:p>
          <a:p>
            <a:endParaRPr lang="en-US" altLang="zh-HK" dirty="0"/>
          </a:p>
          <a:p>
            <a:r>
              <a:rPr lang="en-US" altLang="zh-HK" dirty="0"/>
              <a:t>1644</a:t>
            </a:r>
            <a:r>
              <a:rPr lang="zh-HK" altLang="zh-HK" dirty="0"/>
              <a:t>年，民變隊伍入京引致崇禎皇帝自殺。</a:t>
            </a:r>
            <a:r>
              <a:rPr lang="en-US" altLang="zh-HK" dirty="0"/>
              <a:t>(In 1644, the rebels entered the capital of the Ming Dynasty. Emperor </a:t>
            </a:r>
            <a:r>
              <a:rPr lang="en-US" altLang="zh-HK" dirty="0" err="1"/>
              <a:t>Chongzhen</a:t>
            </a:r>
            <a:r>
              <a:rPr lang="en-US" altLang="zh-HK" dirty="0"/>
              <a:t> committed suicide.)</a:t>
            </a:r>
          </a:p>
          <a:p>
            <a:endParaRPr lang="zh-TW" altLang="zh-HK" dirty="0"/>
          </a:p>
          <a:p>
            <a:r>
              <a:rPr lang="zh-HK" altLang="zh-HK" dirty="0"/>
              <a:t>清兵乘時入關，終致明朝滅亡。</a:t>
            </a:r>
            <a:r>
              <a:rPr lang="en-US" altLang="zh-HK" dirty="0"/>
              <a:t>(Qing troops entered the </a:t>
            </a:r>
            <a:r>
              <a:rPr lang="en-US" altLang="zh-HK" dirty="0" err="1"/>
              <a:t>Shanhaiguan</a:t>
            </a:r>
            <a:r>
              <a:rPr lang="en-US" altLang="zh-HK" dirty="0"/>
              <a:t> Pass and the Ming Dynasty collapsed finally.)</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46</a:t>
            </a:fld>
            <a:endParaRPr kumimoji="1" lang="zh-HK" altLang="en-US"/>
          </a:p>
        </p:txBody>
      </p:sp>
    </p:spTree>
    <p:extLst>
      <p:ext uri="{BB962C8B-B14F-4D97-AF65-F5344CB8AC3E}">
        <p14:creationId xmlns:p14="http://schemas.microsoft.com/office/powerpoint/2010/main" val="12418473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19F0AE54-1546-EF32-38BC-6903EA258852}"/>
              </a:ext>
            </a:extLst>
          </p:cNvPr>
          <p:cNvSpPr>
            <a:spLocks noGrp="1"/>
          </p:cNvSpPr>
          <p:nvPr>
            <p:ph idx="1"/>
          </p:nvPr>
        </p:nvSpPr>
        <p:spPr>
          <a:xfrm>
            <a:off x="628650" y="261257"/>
            <a:ext cx="7886700" cy="6510246"/>
          </a:xfrm>
        </p:spPr>
        <p:txBody>
          <a:bodyPr>
            <a:normAutofit fontScale="92500" lnSpcReduction="10000"/>
          </a:bodyPr>
          <a:lstStyle/>
          <a:p>
            <a:pPr marL="0" indent="0">
              <a:buNone/>
            </a:pPr>
            <a:r>
              <a:rPr lang="zh-TW" altLang="en-US" sz="2100" dirty="0">
                <a:latin typeface="+mn-ea"/>
              </a:rPr>
              <a:t>本課題提供另外一個利用 </a:t>
            </a:r>
            <a:r>
              <a:rPr lang="en-US" altLang="zh-TW" sz="2100" dirty="0" err="1">
                <a:latin typeface="+mn-ea"/>
              </a:rPr>
              <a:t>sutori</a:t>
            </a:r>
            <a:r>
              <a:rPr lang="en-US" altLang="zh-TW" sz="2100" dirty="0">
                <a:latin typeface="+mn-ea"/>
              </a:rPr>
              <a:t> </a:t>
            </a:r>
            <a:r>
              <a:rPr lang="zh-TW" altLang="en-US" sz="2100" dirty="0">
                <a:latin typeface="+mn-ea"/>
              </a:rPr>
              <a:t>製作的網上互動版，可供學生在家自習 </a:t>
            </a:r>
            <a:r>
              <a:rPr lang="en-US" altLang="zh-TW" sz="2100" dirty="0">
                <a:latin typeface="+mn-ea"/>
              </a:rPr>
              <a:t>/ </a:t>
            </a:r>
            <a:r>
              <a:rPr lang="zh-TW" altLang="en-US" sz="2100" dirty="0">
                <a:latin typeface="+mn-ea"/>
              </a:rPr>
              <a:t>溫習之用：</a:t>
            </a:r>
            <a:endParaRPr lang="en-US" altLang="zh-TW" sz="2100" dirty="0">
              <a:latin typeface="+mn-ea"/>
            </a:endParaRPr>
          </a:p>
          <a:p>
            <a:pPr marL="0" indent="0">
              <a:buNone/>
            </a:pPr>
            <a:r>
              <a:rPr lang="en-US" altLang="zh-HK" sz="2000" dirty="0">
                <a:ea typeface="Kaiti SC" panose="02010600040101010101" pitchFamily="2" charset="-122"/>
              </a:rPr>
              <a:t>Another online interactive version of this topic produced by </a:t>
            </a:r>
            <a:r>
              <a:rPr lang="en-US" altLang="zh-HK" sz="2000" dirty="0" err="1">
                <a:ea typeface="Kaiti SC" panose="02010600040101010101" pitchFamily="2" charset="-122"/>
              </a:rPr>
              <a:t>sutori</a:t>
            </a:r>
            <a:r>
              <a:rPr lang="en-US" altLang="zh-HK" sz="2000" dirty="0">
                <a:ea typeface="Kaiti SC" panose="02010600040101010101" pitchFamily="2" charset="-122"/>
              </a:rPr>
              <a:t> is offered to students’ for their self-learning or revision:</a:t>
            </a:r>
          </a:p>
          <a:p>
            <a:pPr marL="0" indent="0">
              <a:buNone/>
            </a:pPr>
            <a:endParaRPr lang="en-US" altLang="zh-HK" sz="2000" dirty="0">
              <a:latin typeface="Kaiti SC" panose="02010600040101010101" pitchFamily="2" charset="-122"/>
              <a:ea typeface="Kaiti SC" panose="02010600040101010101" pitchFamily="2" charset="-122"/>
            </a:endParaRPr>
          </a:p>
          <a:p>
            <a:pPr marL="0" indent="0">
              <a:buNone/>
            </a:pPr>
            <a:r>
              <a:rPr lang="zh-HK" altLang="zh-HK" sz="2100" dirty="0">
                <a:latin typeface="+mn-ea"/>
              </a:rPr>
              <a:t>明朝建立、君主集權措</a:t>
            </a:r>
            <a:r>
              <a:rPr lang="zh-TW" altLang="zh-HK" sz="2100" dirty="0">
                <a:latin typeface="+mn-ea"/>
              </a:rPr>
              <a:t>施</a:t>
            </a:r>
            <a:r>
              <a:rPr lang="zh-HK" altLang="zh-HK" sz="2100" dirty="0">
                <a:latin typeface="+mn-ea"/>
              </a:rPr>
              <a:t>及影</a:t>
            </a:r>
            <a:r>
              <a:rPr lang="zh-TW" altLang="zh-HK" sz="2100" dirty="0">
                <a:latin typeface="+mn-ea"/>
              </a:rPr>
              <a:t>響 </a:t>
            </a:r>
            <a:endParaRPr lang="en-US" altLang="zh-TW" sz="2100" dirty="0">
              <a:latin typeface="+mn-ea"/>
            </a:endParaRPr>
          </a:p>
          <a:p>
            <a:pPr marL="0" indent="0">
              <a:buNone/>
            </a:pPr>
            <a:r>
              <a:rPr lang="en-US" altLang="zh-HK" sz="2000" dirty="0">
                <a:ea typeface="Kaiti SC" panose="02010600040101010101" pitchFamily="2" charset="-122"/>
              </a:rPr>
              <a:t>The establishment of the Ming Dynasty, and the measures and effects of the autocratic monarchy</a:t>
            </a:r>
            <a:r>
              <a:rPr lang="zh-TW" altLang="zh-HK" sz="2000" dirty="0">
                <a:ea typeface="Kaiti SC" panose="02010600040101010101" pitchFamily="2" charset="-122"/>
              </a:rPr>
              <a:t> </a:t>
            </a:r>
            <a:endParaRPr lang="zh-HK" altLang="en-US" sz="2000" dirty="0">
              <a:ea typeface="Kaiti SC" panose="02010600040101010101" pitchFamily="2" charset="-122"/>
            </a:endParaRPr>
          </a:p>
          <a:p>
            <a:pPr marL="0" indent="0">
              <a:buNone/>
            </a:pPr>
            <a:r>
              <a:rPr kumimoji="1" lang="en-US" altLang="zh-HK" sz="2000" dirty="0">
                <a:latin typeface="+mj-lt"/>
                <a:ea typeface="Kaiti SC" panose="02010600040101010101" pitchFamily="2" charset="-122"/>
                <a:hlinkClick r:id="rId2"/>
              </a:rPr>
              <a:t>https://www.sutori.com/en/story/ming-dai-de-zheng-zhi-fa-zhan-gai-kuang--</a:t>
            </a:r>
            <a:r>
              <a:rPr kumimoji="1" lang="en-US" altLang="zh-HK" sz="2000" dirty="0" smtClean="0">
                <a:latin typeface="+mj-lt"/>
                <a:ea typeface="Kaiti SC" panose="02010600040101010101" pitchFamily="2" charset="-122"/>
                <a:hlinkClick r:id="rId2"/>
              </a:rPr>
              <a:t>ijS5WQf4yK7YHdaYKKUmsX3T</a:t>
            </a:r>
            <a:endParaRPr kumimoji="1" lang="en-US" altLang="zh-HK" sz="2000" dirty="0" smtClean="0">
              <a:latin typeface="+mj-lt"/>
              <a:ea typeface="Kaiti SC" panose="02010600040101010101" pitchFamily="2" charset="-122"/>
            </a:endParaRPr>
          </a:p>
          <a:p>
            <a:pPr marL="0" indent="0">
              <a:buNone/>
            </a:pPr>
            <a:endParaRPr kumimoji="1" lang="en-US" altLang="zh-HK" sz="2000" dirty="0">
              <a:latin typeface="Kaiti SC" panose="02010600040101010101" pitchFamily="2" charset="-122"/>
              <a:ea typeface="Kaiti SC" panose="02010600040101010101" pitchFamily="2" charset="-122"/>
            </a:endParaRPr>
          </a:p>
          <a:p>
            <a:pPr>
              <a:spcBef>
                <a:spcPct val="0"/>
              </a:spcBef>
              <a:buFontTx/>
              <a:buNone/>
            </a:pPr>
            <a:r>
              <a:rPr lang="zh-TW" altLang="en-US" sz="2000" dirty="0">
                <a:latin typeface="+mj-ea"/>
                <a:ea typeface="+mj-ea"/>
              </a:rPr>
              <a:t>二維碼：</a:t>
            </a:r>
            <a:endParaRPr lang="en-US" altLang="zh-TW" sz="2000" dirty="0">
              <a:latin typeface="+mj-ea"/>
              <a:ea typeface="+mj-ea"/>
            </a:endParaRPr>
          </a:p>
          <a:p>
            <a:pPr>
              <a:spcBef>
                <a:spcPct val="0"/>
              </a:spcBef>
              <a:buFontTx/>
              <a:buNone/>
            </a:pPr>
            <a:r>
              <a:rPr lang="en-US" altLang="zh-TW" sz="2000" dirty="0"/>
              <a:t>QR code</a:t>
            </a:r>
            <a:r>
              <a:rPr lang="zh-HK" altLang="en-US" sz="2000" dirty="0">
                <a:solidFill>
                  <a:srgbClr val="000000"/>
                </a:solidFill>
              </a:rPr>
              <a:t> ：</a:t>
            </a:r>
            <a:endParaRPr lang="en-US" altLang="zh-HK" sz="2000" dirty="0">
              <a:solidFill>
                <a:srgbClr val="000000"/>
              </a:solidFill>
            </a:endParaRPr>
          </a:p>
          <a:p>
            <a:pPr marL="0" indent="0">
              <a:buNone/>
            </a:pPr>
            <a:endParaRPr kumimoji="1" lang="en-US" altLang="zh-HK" sz="2000" dirty="0">
              <a:latin typeface="Kaiti SC" panose="02010600040101010101" pitchFamily="2" charset="-122"/>
              <a:ea typeface="Kaiti SC" panose="02010600040101010101" pitchFamily="2" charset="-122"/>
            </a:endParaRPr>
          </a:p>
          <a:p>
            <a:pPr marL="0" indent="0">
              <a:buNone/>
            </a:pPr>
            <a:endParaRPr kumimoji="1" lang="en-US" altLang="zh-HK" sz="2000" dirty="0">
              <a:latin typeface="Kaiti SC" panose="02010600040101010101" pitchFamily="2" charset="-122"/>
              <a:ea typeface="Kaiti SC" panose="02010600040101010101" pitchFamily="2" charset="-122"/>
            </a:endParaRPr>
          </a:p>
          <a:p>
            <a:pPr marL="0" indent="0">
              <a:buNone/>
            </a:pPr>
            <a:endParaRPr kumimoji="1" lang="en-US" altLang="zh-HK" sz="2000" dirty="0">
              <a:latin typeface="Kaiti SC" panose="02010600040101010101" pitchFamily="2" charset="-122"/>
              <a:ea typeface="Kaiti SC" panose="02010600040101010101" pitchFamily="2" charset="-122"/>
            </a:endParaRPr>
          </a:p>
          <a:p>
            <a:pPr marL="0" indent="0">
              <a:buNone/>
            </a:pPr>
            <a:endParaRPr lang="en-US" altLang="zh-HK" sz="2000" dirty="0" smtClean="0">
              <a:latin typeface="+mn-ea"/>
            </a:endParaRPr>
          </a:p>
          <a:p>
            <a:pPr marL="0" indent="0">
              <a:buNone/>
            </a:pPr>
            <a:r>
              <a:rPr lang="zh-HK" altLang="zh-TW" sz="2000" dirty="0" smtClean="0">
                <a:latin typeface="+mn-ea"/>
              </a:rPr>
              <a:t>發佈</a:t>
            </a:r>
            <a:r>
              <a:rPr lang="zh-HK" altLang="zh-TW" sz="2000" dirty="0">
                <a:latin typeface="+mn-ea"/>
              </a:rPr>
              <a:t>日期：</a:t>
            </a:r>
            <a:endParaRPr lang="en-US" altLang="zh-HK" sz="2000" dirty="0">
              <a:latin typeface="+mn-ea"/>
            </a:endParaRPr>
          </a:p>
          <a:p>
            <a:pPr marL="0" indent="0">
              <a:buNone/>
            </a:pPr>
            <a:r>
              <a:rPr lang="en-US" altLang="zh-HK" sz="2000" dirty="0"/>
              <a:t>Date of issue:</a:t>
            </a:r>
          </a:p>
          <a:p>
            <a:pPr marL="0" indent="0">
              <a:buNone/>
            </a:pPr>
            <a:r>
              <a:rPr lang="en-US" altLang="zh-TW" sz="2000" dirty="0"/>
              <a:t>8</a:t>
            </a:r>
            <a:r>
              <a:rPr lang="en-US" altLang="zh-TW" sz="2000" dirty="0" smtClean="0"/>
              <a:t>/2022</a:t>
            </a:r>
            <a:endParaRPr lang="zh-TW" altLang="en-US" sz="2000" dirty="0"/>
          </a:p>
          <a:p>
            <a:pPr marL="0" indent="0">
              <a:buNone/>
            </a:pPr>
            <a:endParaRPr kumimoji="1" lang="zh-HK" altLang="en-US" sz="2000" dirty="0">
              <a:latin typeface="Kaiti SC" panose="02010600040101010101" pitchFamily="2" charset="-122"/>
              <a:ea typeface="Kaiti SC" panose="02010600040101010101" pitchFamily="2" charset="-122"/>
            </a:endParaRPr>
          </a:p>
        </p:txBody>
      </p:sp>
      <p:pic>
        <p:nvPicPr>
          <p:cNvPr id="3" name="圖片 2">
            <a:extLst>
              <a:ext uri="{FF2B5EF4-FFF2-40B4-BE49-F238E27FC236}">
                <a16:creationId xmlns:a16="http://schemas.microsoft.com/office/drawing/2014/main" id="{06352821-F899-BA26-A39A-FB51B02D75F6}"/>
              </a:ext>
            </a:extLst>
          </p:cNvPr>
          <p:cNvPicPr>
            <a:picLocks noChangeAspect="1"/>
          </p:cNvPicPr>
          <p:nvPr/>
        </p:nvPicPr>
        <p:blipFill>
          <a:blip r:embed="rId3"/>
          <a:stretch>
            <a:fillRect/>
          </a:stretch>
        </p:blipFill>
        <p:spPr>
          <a:xfrm>
            <a:off x="628650" y="4231325"/>
            <a:ext cx="1143239" cy="1158741"/>
          </a:xfrm>
          <a:prstGeom prst="rect">
            <a:avLst/>
          </a:prstGeom>
        </p:spPr>
      </p:pic>
      <p:sp>
        <p:nvSpPr>
          <p:cNvPr id="2" name="Slide Number Placeholder 1"/>
          <p:cNvSpPr>
            <a:spLocks noGrp="1"/>
          </p:cNvSpPr>
          <p:nvPr>
            <p:ph type="sldNum" sz="quarter" idx="12"/>
          </p:nvPr>
        </p:nvSpPr>
        <p:spPr/>
        <p:txBody>
          <a:bodyPr/>
          <a:lstStyle/>
          <a:p>
            <a:fld id="{A99B2CC0-CCC1-BD4F-AF78-157B4955DBB7}" type="slidenum">
              <a:rPr kumimoji="1" lang="zh-HK" altLang="en-US" smtClean="0"/>
              <a:t>47</a:t>
            </a:fld>
            <a:endParaRPr kumimoji="1" lang="zh-HK" altLang="en-US"/>
          </a:p>
        </p:txBody>
      </p:sp>
    </p:spTree>
    <p:extLst>
      <p:ext uri="{BB962C8B-B14F-4D97-AF65-F5344CB8AC3E}">
        <p14:creationId xmlns:p14="http://schemas.microsoft.com/office/powerpoint/2010/main" val="4287159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1890C2-16F4-CBAD-26D8-C3565322C6F7}"/>
              </a:ext>
            </a:extLst>
          </p:cNvPr>
          <p:cNvSpPr>
            <a:spLocks noGrp="1"/>
          </p:cNvSpPr>
          <p:nvPr>
            <p:ph type="title"/>
          </p:nvPr>
        </p:nvSpPr>
        <p:spPr>
          <a:xfrm>
            <a:off x="685800" y="416780"/>
            <a:ext cx="8018585" cy="1325563"/>
          </a:xfrm>
        </p:spPr>
        <p:txBody>
          <a:bodyPr>
            <a:noAutofit/>
          </a:bodyPr>
          <a:lstStyle/>
          <a:p>
            <a:r>
              <a:rPr lang="zh-HK" altLang="zh-HK" sz="3200" b="1" dirty="0"/>
              <a:t>明朝建立、君主集權措</a:t>
            </a:r>
            <a:r>
              <a:rPr lang="zh-TW" altLang="zh-HK" sz="3200" b="1" dirty="0"/>
              <a:t>施</a:t>
            </a:r>
            <a:r>
              <a:rPr lang="zh-HK" altLang="zh-HK" sz="3200" b="1" dirty="0"/>
              <a:t>及影</a:t>
            </a:r>
            <a:r>
              <a:rPr lang="zh-TW" altLang="zh-HK" sz="3200" b="1" dirty="0" smtClean="0"/>
              <a:t>響</a:t>
            </a:r>
            <a:r>
              <a:rPr lang="en-US" altLang="zh-TW" sz="3200" b="1" dirty="0" smtClean="0"/>
              <a:t/>
            </a:r>
            <a:br>
              <a:rPr lang="en-US" altLang="zh-TW" sz="3200" b="1" dirty="0" smtClean="0"/>
            </a:br>
            <a:r>
              <a:rPr lang="en-US" altLang="zh-HK" sz="3200" b="1" dirty="0" smtClean="0"/>
              <a:t>(</a:t>
            </a:r>
            <a:r>
              <a:rPr lang="en-US" altLang="zh-HK" sz="3200" b="1" dirty="0"/>
              <a:t>The establishment of the Ming Dynasty, and the measures and effects of the autocratic monarchy)</a:t>
            </a:r>
            <a:r>
              <a:rPr lang="zh-TW" altLang="zh-HK" sz="3200" dirty="0"/>
              <a:t> </a:t>
            </a:r>
            <a:endParaRPr kumimoji="1" lang="zh-HK" altLang="en-US" sz="3200" dirty="0"/>
          </a:p>
        </p:txBody>
      </p:sp>
      <p:sp>
        <p:nvSpPr>
          <p:cNvPr id="3" name="內容版面配置區 2">
            <a:extLst>
              <a:ext uri="{FF2B5EF4-FFF2-40B4-BE49-F238E27FC236}">
                <a16:creationId xmlns:a16="http://schemas.microsoft.com/office/drawing/2014/main" id="{09B0AF71-CA26-E796-D2DC-EF869BA7F4F7}"/>
              </a:ext>
            </a:extLst>
          </p:cNvPr>
          <p:cNvSpPr>
            <a:spLocks noGrp="1"/>
          </p:cNvSpPr>
          <p:nvPr>
            <p:ph idx="1"/>
          </p:nvPr>
        </p:nvSpPr>
        <p:spPr>
          <a:xfrm>
            <a:off x="685800" y="1869587"/>
            <a:ext cx="7491046" cy="4351338"/>
          </a:xfrm>
        </p:spPr>
        <p:txBody>
          <a:bodyPr/>
          <a:lstStyle/>
          <a:p>
            <a:endParaRPr lang="en-US" altLang="zh-TW" dirty="0"/>
          </a:p>
          <a:p>
            <a:r>
              <a:rPr lang="zh-TW" altLang="zh-HK" dirty="0"/>
              <a:t>朱元璋</a:t>
            </a:r>
            <a:r>
              <a:rPr lang="zh-HK" altLang="zh-HK" dirty="0"/>
              <a:t>推翻元朝，建立明朝。</a:t>
            </a:r>
            <a:r>
              <a:rPr lang="en-US" altLang="zh-HK" dirty="0"/>
              <a:t>(Zhu </a:t>
            </a:r>
            <a:r>
              <a:rPr lang="en-US" altLang="zh-HK" dirty="0" err="1"/>
              <a:t>Yuanzhang</a:t>
            </a:r>
            <a:r>
              <a:rPr lang="en-US" altLang="zh-HK" dirty="0"/>
              <a:t> was the founder of the Ming Dynasty that took over the rule from the Yuan Dynasty.)</a:t>
            </a:r>
            <a:endParaRPr lang="zh-TW" altLang="zh-HK" dirty="0"/>
          </a:p>
          <a:p>
            <a:pPr marL="0" indent="0">
              <a:buNone/>
            </a:pPr>
            <a:r>
              <a:rPr lang="en-US" altLang="zh-HK" b="1" dirty="0"/>
              <a:t> </a:t>
            </a:r>
            <a:endParaRPr lang="zh-TW" altLang="zh-HK" dirty="0"/>
          </a:p>
          <a:p>
            <a:r>
              <a:rPr lang="zh-HK" altLang="zh-HK" dirty="0"/>
              <a:t>在他統治期間，他推行一系列君主集權措施。</a:t>
            </a:r>
            <a:r>
              <a:rPr lang="en-US" altLang="zh-HK" dirty="0"/>
              <a:t>(He adopted a series of measures to reinforce the autocratic monarchy.)</a:t>
            </a:r>
            <a:endParaRPr lang="zh-TW" altLang="zh-HK" dirty="0"/>
          </a:p>
          <a:p>
            <a:pPr marL="0" indent="0">
              <a:buNone/>
            </a:pPr>
            <a:r>
              <a:rPr lang="en-US" altLang="zh-HK" b="1" dirty="0"/>
              <a:t> </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5</a:t>
            </a:fld>
            <a:endParaRPr kumimoji="1" lang="zh-HK" altLang="en-US"/>
          </a:p>
        </p:txBody>
      </p:sp>
    </p:spTree>
    <p:extLst>
      <p:ext uri="{BB962C8B-B14F-4D97-AF65-F5344CB8AC3E}">
        <p14:creationId xmlns:p14="http://schemas.microsoft.com/office/powerpoint/2010/main" val="338544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09BAF451-F7D7-453D-7B6D-AC3938898B8C}"/>
              </a:ext>
            </a:extLst>
          </p:cNvPr>
          <p:cNvSpPr txBox="1"/>
          <p:nvPr/>
        </p:nvSpPr>
        <p:spPr>
          <a:xfrm>
            <a:off x="5338119" y="2177967"/>
            <a:ext cx="3805881" cy="923330"/>
          </a:xfrm>
          <a:prstGeom prst="rect">
            <a:avLst/>
          </a:prstGeom>
          <a:noFill/>
        </p:spPr>
        <p:txBody>
          <a:bodyPr wrap="square" rtlCol="0">
            <a:spAutoFit/>
          </a:bodyPr>
          <a:lstStyle/>
          <a:p>
            <a:r>
              <a:rPr lang="zh-HK" altLang="zh-HK" dirty="0"/>
              <a:t>根據資料一，回答以下問題。</a:t>
            </a:r>
            <a:r>
              <a:rPr lang="en-US" altLang="zh-HK" dirty="0"/>
              <a:t>(Study Sources A, and answer the questions.)</a:t>
            </a:r>
            <a:endParaRPr lang="zh-TW" altLang="zh-HK" dirty="0"/>
          </a:p>
          <a:p>
            <a:r>
              <a:rPr lang="en-US" altLang="zh-HK" dirty="0"/>
              <a:t> </a:t>
            </a:r>
            <a:endParaRPr lang="zh-TW" altLang="zh-HK" dirty="0"/>
          </a:p>
        </p:txBody>
      </p:sp>
      <p:sp>
        <p:nvSpPr>
          <p:cNvPr id="11" name="文字方塊 10">
            <a:extLst>
              <a:ext uri="{FF2B5EF4-FFF2-40B4-BE49-F238E27FC236}">
                <a16:creationId xmlns:a16="http://schemas.microsoft.com/office/drawing/2014/main" id="{FEC244D1-D8DC-AB5E-CB68-494E9B4ECF58}"/>
              </a:ext>
            </a:extLst>
          </p:cNvPr>
          <p:cNvSpPr txBox="1"/>
          <p:nvPr/>
        </p:nvSpPr>
        <p:spPr>
          <a:xfrm>
            <a:off x="5338119" y="4263000"/>
            <a:ext cx="3249827" cy="646331"/>
          </a:xfrm>
          <a:prstGeom prst="rect">
            <a:avLst/>
          </a:prstGeom>
          <a:noFill/>
        </p:spPr>
        <p:txBody>
          <a:bodyPr wrap="square" rtlCol="0">
            <a:spAutoFit/>
          </a:bodyPr>
          <a:lstStyle/>
          <a:p>
            <a:r>
              <a:rPr lang="en-US" altLang="zh-HK" dirty="0">
                <a:solidFill>
                  <a:srgbClr val="FF0000"/>
                </a:solidFill>
              </a:rPr>
              <a:t>1644-1368=276 (</a:t>
            </a:r>
            <a:r>
              <a:rPr lang="zh-HK" altLang="zh-HK" dirty="0">
                <a:solidFill>
                  <a:srgbClr val="FF0000"/>
                </a:solidFill>
              </a:rPr>
              <a:t>年</a:t>
            </a:r>
            <a:r>
              <a:rPr lang="en-US" altLang="zh-HK" dirty="0">
                <a:solidFill>
                  <a:srgbClr val="FF0000"/>
                </a:solidFill>
              </a:rPr>
              <a:t>/years)</a:t>
            </a:r>
            <a:endParaRPr lang="zh-TW" altLang="zh-HK" dirty="0">
              <a:solidFill>
                <a:srgbClr val="FF0000"/>
              </a:solidFill>
            </a:endParaRPr>
          </a:p>
          <a:p>
            <a:endParaRPr kumimoji="1" lang="zh-HK" altLang="en-US" dirty="0"/>
          </a:p>
        </p:txBody>
      </p:sp>
      <p:sp>
        <p:nvSpPr>
          <p:cNvPr id="12" name="文字方塊 11">
            <a:extLst>
              <a:ext uri="{FF2B5EF4-FFF2-40B4-BE49-F238E27FC236}">
                <a16:creationId xmlns:a16="http://schemas.microsoft.com/office/drawing/2014/main" id="{74C78DFC-14FE-C34F-E6E8-D68A3FFFEEFC}"/>
              </a:ext>
            </a:extLst>
          </p:cNvPr>
          <p:cNvSpPr txBox="1"/>
          <p:nvPr/>
        </p:nvSpPr>
        <p:spPr>
          <a:xfrm>
            <a:off x="5338119" y="4722491"/>
            <a:ext cx="3645243" cy="2308324"/>
          </a:xfrm>
          <a:prstGeom prst="rect">
            <a:avLst/>
          </a:prstGeom>
          <a:noFill/>
        </p:spPr>
        <p:txBody>
          <a:bodyPr wrap="square" rtlCol="0">
            <a:spAutoFit/>
          </a:bodyPr>
          <a:lstStyle/>
          <a:p>
            <a:r>
              <a:rPr lang="en-US" altLang="zh-HK" dirty="0"/>
              <a:t>2. </a:t>
            </a:r>
            <a:r>
              <a:rPr lang="zh-HK" altLang="zh-HK" dirty="0"/>
              <a:t>以下哪個朝代由漢人統治？試圈出答案。</a:t>
            </a:r>
            <a:r>
              <a:rPr lang="en-US" altLang="zh-HK" dirty="0"/>
              <a:t>(Which of the following dynasty was ruled by the Han people? Circle your answer.)</a:t>
            </a:r>
            <a:endParaRPr lang="zh-TW" altLang="zh-HK" dirty="0"/>
          </a:p>
          <a:p>
            <a:r>
              <a:rPr lang="en-US" altLang="zh-HK" dirty="0"/>
              <a:t>A. </a:t>
            </a:r>
            <a:r>
              <a:rPr lang="zh-HK" altLang="zh-HK" dirty="0"/>
              <a:t>元朝</a:t>
            </a:r>
            <a:r>
              <a:rPr lang="en-US" altLang="zh-HK" dirty="0"/>
              <a:t>(The Yuan Dynasty)</a:t>
            </a:r>
            <a:endParaRPr lang="zh-TW" altLang="zh-HK" dirty="0"/>
          </a:p>
          <a:p>
            <a:r>
              <a:rPr lang="en-US" altLang="zh-HK" dirty="0"/>
              <a:t>B. </a:t>
            </a:r>
            <a:r>
              <a:rPr lang="zh-HK" altLang="zh-HK" dirty="0"/>
              <a:t>明朝</a:t>
            </a:r>
            <a:r>
              <a:rPr lang="en-US" altLang="zh-HK" dirty="0"/>
              <a:t>(The Ming Dynasty)</a:t>
            </a:r>
            <a:endParaRPr lang="zh-TW" altLang="zh-HK" dirty="0"/>
          </a:p>
          <a:p>
            <a:r>
              <a:rPr lang="en-US" altLang="zh-HK" dirty="0"/>
              <a:t>C. </a:t>
            </a:r>
            <a:r>
              <a:rPr lang="zh-HK" altLang="zh-HK" dirty="0"/>
              <a:t>北魏</a:t>
            </a:r>
            <a:r>
              <a:rPr lang="en-US" altLang="zh-HK" dirty="0"/>
              <a:t>(The Northern Wei Dynasty)</a:t>
            </a:r>
            <a:endParaRPr lang="zh-TW" altLang="zh-HK" dirty="0"/>
          </a:p>
          <a:p>
            <a:endParaRPr kumimoji="1" lang="zh-HK" altLang="en-US" dirty="0"/>
          </a:p>
        </p:txBody>
      </p:sp>
      <p:sp>
        <p:nvSpPr>
          <p:cNvPr id="19" name="矩形 18">
            <a:extLst>
              <a:ext uri="{FF2B5EF4-FFF2-40B4-BE49-F238E27FC236}">
                <a16:creationId xmlns:a16="http://schemas.microsoft.com/office/drawing/2014/main" id="{325D2249-EB77-5A40-DC8C-E6F0CFBBF0A2}"/>
              </a:ext>
            </a:extLst>
          </p:cNvPr>
          <p:cNvSpPr/>
          <p:nvPr/>
        </p:nvSpPr>
        <p:spPr>
          <a:xfrm>
            <a:off x="5338119" y="6094692"/>
            <a:ext cx="2681416" cy="321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文字方塊 1">
            <a:extLst>
              <a:ext uri="{FF2B5EF4-FFF2-40B4-BE49-F238E27FC236}">
                <a16:creationId xmlns:a16="http://schemas.microsoft.com/office/drawing/2014/main" id="{99ABDCCE-9109-8CD9-174D-7EA507799AC6}"/>
              </a:ext>
            </a:extLst>
          </p:cNvPr>
          <p:cNvSpPr txBox="1"/>
          <p:nvPr/>
        </p:nvSpPr>
        <p:spPr>
          <a:xfrm>
            <a:off x="5338119" y="2974876"/>
            <a:ext cx="3645243" cy="1477328"/>
          </a:xfrm>
          <a:prstGeom prst="rect">
            <a:avLst/>
          </a:prstGeom>
          <a:noFill/>
        </p:spPr>
        <p:txBody>
          <a:bodyPr wrap="square" rtlCol="0">
            <a:spAutoFit/>
          </a:bodyPr>
          <a:lstStyle/>
          <a:p>
            <a:r>
              <a:rPr lang="en-US" altLang="zh-HK" dirty="0"/>
              <a:t>1. </a:t>
            </a:r>
            <a:r>
              <a:rPr lang="zh-HK" altLang="zh-HK" dirty="0"/>
              <a:t>明朝維持了多少年，請計算明朝的統治年期</a:t>
            </a:r>
            <a:r>
              <a:rPr lang="en-US" altLang="zh-HK" dirty="0"/>
              <a:t>(</a:t>
            </a:r>
            <a:r>
              <a:rPr lang="zh-HK" altLang="zh-HK" dirty="0"/>
              <a:t>寫出算式</a:t>
            </a:r>
            <a:r>
              <a:rPr lang="en-US" altLang="zh-HK" dirty="0"/>
              <a:t>)</a:t>
            </a:r>
            <a:r>
              <a:rPr lang="zh-HK" altLang="zh-HK" dirty="0"/>
              <a:t>。</a:t>
            </a:r>
            <a:r>
              <a:rPr lang="en-US" altLang="zh-HK" dirty="0"/>
              <a:t>(Please calculate the ruling years of the Ming Dynasty (write down the equations).)</a:t>
            </a:r>
            <a:endParaRPr lang="zh-TW" altLang="zh-HK" dirty="0"/>
          </a:p>
          <a:p>
            <a:endParaRPr kumimoji="1" lang="zh-HK" altLang="en-US" dirty="0"/>
          </a:p>
        </p:txBody>
      </p:sp>
      <p:pic>
        <p:nvPicPr>
          <p:cNvPr id="8" name="圖片 7">
            <a:extLst>
              <a:ext uri="{FF2B5EF4-FFF2-40B4-BE49-F238E27FC236}">
                <a16:creationId xmlns:a16="http://schemas.microsoft.com/office/drawing/2014/main" id="{790E372F-68DB-580D-74E2-68A117BBDE98}"/>
              </a:ext>
            </a:extLst>
          </p:cNvPr>
          <p:cNvPicPr>
            <a:picLocks noChangeAspect="1"/>
          </p:cNvPicPr>
          <p:nvPr/>
        </p:nvPicPr>
        <p:blipFill>
          <a:blip r:embed="rId2"/>
          <a:stretch>
            <a:fillRect/>
          </a:stretch>
        </p:blipFill>
        <p:spPr>
          <a:xfrm>
            <a:off x="61546" y="1996831"/>
            <a:ext cx="5338119" cy="3708400"/>
          </a:xfrm>
          <a:prstGeom prst="rect">
            <a:avLst/>
          </a:prstGeom>
        </p:spPr>
      </p:pic>
      <p:sp>
        <p:nvSpPr>
          <p:cNvPr id="9" name="文字方塊 8">
            <a:extLst>
              <a:ext uri="{FF2B5EF4-FFF2-40B4-BE49-F238E27FC236}">
                <a16:creationId xmlns:a16="http://schemas.microsoft.com/office/drawing/2014/main" id="{A65AD060-10F8-731A-BD7F-3FD8D202BAB9}"/>
              </a:ext>
            </a:extLst>
          </p:cNvPr>
          <p:cNvSpPr txBox="1"/>
          <p:nvPr/>
        </p:nvSpPr>
        <p:spPr>
          <a:xfrm>
            <a:off x="463378" y="449881"/>
            <a:ext cx="8217243" cy="1354217"/>
          </a:xfrm>
          <a:prstGeom prst="rect">
            <a:avLst/>
          </a:prstGeom>
          <a:noFill/>
        </p:spPr>
        <p:txBody>
          <a:bodyPr wrap="square" rtlCol="0">
            <a:spAutoFit/>
          </a:bodyPr>
          <a:lstStyle/>
          <a:p>
            <a:r>
              <a:rPr lang="zh-HK" altLang="zh-HK" sz="3200" dirty="0"/>
              <a:t>資料一：明朝時間線</a:t>
            </a:r>
            <a:r>
              <a:rPr lang="en-US" altLang="zh-HK" sz="3200" dirty="0"/>
              <a:t>(Source </a:t>
            </a:r>
            <a:r>
              <a:rPr lang="en-US" altLang="zh-HK" sz="3200" dirty="0" err="1"/>
              <a:t>A:The</a:t>
            </a:r>
            <a:r>
              <a:rPr lang="en-US" altLang="zh-HK" sz="3200" dirty="0"/>
              <a:t> timeline of the Ming Dynasty)</a:t>
            </a:r>
            <a:endParaRPr lang="zh-TW" altLang="zh-HK" sz="3200" dirty="0"/>
          </a:p>
          <a:p>
            <a:endParaRPr kumimoji="1" lang="zh-HK" altLang="en-US" dirty="0"/>
          </a:p>
        </p:txBody>
      </p:sp>
      <p:sp>
        <p:nvSpPr>
          <p:cNvPr id="3" name="Slide Number Placeholder 2"/>
          <p:cNvSpPr>
            <a:spLocks noGrp="1"/>
          </p:cNvSpPr>
          <p:nvPr>
            <p:ph type="sldNum" sz="quarter" idx="12"/>
          </p:nvPr>
        </p:nvSpPr>
        <p:spPr/>
        <p:txBody>
          <a:bodyPr/>
          <a:lstStyle/>
          <a:p>
            <a:fld id="{A99B2CC0-CCC1-BD4F-AF78-157B4955DBB7}" type="slidenum">
              <a:rPr kumimoji="1" lang="zh-HK" altLang="en-US" smtClean="0"/>
              <a:t>6</a:t>
            </a:fld>
            <a:endParaRPr kumimoji="1" lang="zh-HK" altLang="en-US"/>
          </a:p>
        </p:txBody>
      </p:sp>
    </p:spTree>
    <p:extLst>
      <p:ext uri="{BB962C8B-B14F-4D97-AF65-F5344CB8AC3E}">
        <p14:creationId xmlns:p14="http://schemas.microsoft.com/office/powerpoint/2010/main" val="19557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2B355890-6A8B-84E7-BE83-9AF7AA52F6B9}"/>
              </a:ext>
            </a:extLst>
          </p:cNvPr>
          <p:cNvSpPr txBox="1"/>
          <p:nvPr/>
        </p:nvSpPr>
        <p:spPr>
          <a:xfrm>
            <a:off x="325986" y="185351"/>
            <a:ext cx="8385528" cy="1231106"/>
          </a:xfrm>
          <a:prstGeom prst="rect">
            <a:avLst/>
          </a:prstGeom>
          <a:noFill/>
        </p:spPr>
        <p:txBody>
          <a:bodyPr wrap="square" rtlCol="0">
            <a:spAutoFit/>
          </a:bodyPr>
          <a:lstStyle/>
          <a:p>
            <a:r>
              <a:rPr lang="zh-HK" altLang="en-US" sz="2800" b="1" dirty="0"/>
              <a:t>資</a:t>
            </a:r>
            <a:r>
              <a:rPr lang="zh-HK" altLang="zh-HK" sz="2800" b="1" dirty="0"/>
              <a:t>料二：明朝地圖</a:t>
            </a:r>
            <a:r>
              <a:rPr lang="en-US" altLang="zh-HK" sz="2800" b="1" dirty="0"/>
              <a:t>(</a:t>
            </a:r>
            <a:r>
              <a:rPr lang="zh-HK" altLang="zh-HK" sz="2800" b="1" dirty="0"/>
              <a:t>公元</a:t>
            </a:r>
            <a:r>
              <a:rPr lang="en-US" altLang="zh-HK" sz="2800" b="1" dirty="0"/>
              <a:t>1433</a:t>
            </a:r>
            <a:r>
              <a:rPr lang="zh-HK" altLang="zh-HK" sz="2800" b="1" dirty="0"/>
              <a:t>年</a:t>
            </a:r>
            <a:r>
              <a:rPr lang="en-US" altLang="zh-HK" sz="2800" b="1" dirty="0"/>
              <a:t>)(Source B: The map of the Ming Dynasty)(1433)</a:t>
            </a:r>
            <a:endParaRPr lang="zh-TW" altLang="zh-HK" sz="2800" dirty="0"/>
          </a:p>
          <a:p>
            <a:endParaRPr kumimoji="1" lang="zh-HK" altLang="en-US" dirty="0"/>
          </a:p>
        </p:txBody>
      </p:sp>
      <p:sp>
        <p:nvSpPr>
          <p:cNvPr id="8" name="文字方塊 7">
            <a:extLst>
              <a:ext uri="{FF2B5EF4-FFF2-40B4-BE49-F238E27FC236}">
                <a16:creationId xmlns:a16="http://schemas.microsoft.com/office/drawing/2014/main" id="{06FC0382-A00A-41FB-A9B1-B9A2FF5736A0}"/>
              </a:ext>
            </a:extLst>
          </p:cNvPr>
          <p:cNvSpPr txBox="1"/>
          <p:nvPr/>
        </p:nvSpPr>
        <p:spPr>
          <a:xfrm>
            <a:off x="6227806" y="1235890"/>
            <a:ext cx="2743200" cy="1200329"/>
          </a:xfrm>
          <a:prstGeom prst="rect">
            <a:avLst/>
          </a:prstGeom>
          <a:noFill/>
        </p:spPr>
        <p:txBody>
          <a:bodyPr wrap="square" rtlCol="0">
            <a:spAutoFit/>
          </a:bodyPr>
          <a:lstStyle/>
          <a:p>
            <a:r>
              <a:rPr lang="zh-HK" altLang="zh-HK" dirty="0"/>
              <a:t>根據資料二，回答以下問題。</a:t>
            </a:r>
            <a:r>
              <a:rPr lang="en-US" altLang="zh-HK" dirty="0"/>
              <a:t>(Study Sources B, and answer the questions.)</a:t>
            </a:r>
            <a:endParaRPr lang="zh-TW" altLang="zh-HK" dirty="0"/>
          </a:p>
          <a:p>
            <a:r>
              <a:rPr lang="en-US" altLang="zh-HK" dirty="0"/>
              <a:t> </a:t>
            </a:r>
            <a:endParaRPr lang="zh-TW" altLang="zh-HK" dirty="0"/>
          </a:p>
        </p:txBody>
      </p:sp>
      <p:sp>
        <p:nvSpPr>
          <p:cNvPr id="9" name="文字方塊 8">
            <a:extLst>
              <a:ext uri="{FF2B5EF4-FFF2-40B4-BE49-F238E27FC236}">
                <a16:creationId xmlns:a16="http://schemas.microsoft.com/office/drawing/2014/main" id="{6BF2E5CA-AD5C-C08B-9492-812A3B7160D5}"/>
              </a:ext>
            </a:extLst>
          </p:cNvPr>
          <p:cNvSpPr txBox="1"/>
          <p:nvPr/>
        </p:nvSpPr>
        <p:spPr>
          <a:xfrm>
            <a:off x="6304302" y="2436219"/>
            <a:ext cx="2590207" cy="2585323"/>
          </a:xfrm>
          <a:prstGeom prst="rect">
            <a:avLst/>
          </a:prstGeom>
          <a:noFill/>
        </p:spPr>
        <p:txBody>
          <a:bodyPr wrap="square" rtlCol="0">
            <a:spAutoFit/>
          </a:bodyPr>
          <a:lstStyle/>
          <a:p>
            <a:r>
              <a:rPr lang="en-US" altLang="zh-HK" dirty="0"/>
              <a:t>3.</a:t>
            </a:r>
            <a:r>
              <a:rPr lang="zh-HK" altLang="zh-HK" dirty="0"/>
              <a:t>明朝是統一的國家還是分裂的國家</a:t>
            </a:r>
            <a:r>
              <a:rPr lang="zh-TW" altLang="zh-HK" dirty="0"/>
              <a:t>？試圈出答案</a:t>
            </a:r>
            <a:r>
              <a:rPr lang="zh-HK" altLang="zh-HK" dirty="0"/>
              <a:t>。</a:t>
            </a:r>
            <a:r>
              <a:rPr lang="en-US" altLang="zh-HK" dirty="0"/>
              <a:t>(Was the Ming Dynasty a unified or a divided country? Please circle your answer.)</a:t>
            </a:r>
            <a:endParaRPr lang="zh-TW" altLang="zh-HK" dirty="0"/>
          </a:p>
          <a:p>
            <a:r>
              <a:rPr lang="en-US" altLang="zh-HK" dirty="0"/>
              <a:t>A. </a:t>
            </a:r>
            <a:r>
              <a:rPr lang="zh-HK" altLang="zh-HK" dirty="0"/>
              <a:t>統一</a:t>
            </a:r>
            <a:r>
              <a:rPr lang="en-US" altLang="zh-HK" dirty="0"/>
              <a:t>(Unified)</a:t>
            </a:r>
            <a:endParaRPr lang="zh-TW" altLang="zh-HK" dirty="0"/>
          </a:p>
          <a:p>
            <a:r>
              <a:rPr lang="en-US" altLang="zh-HK" dirty="0"/>
              <a:t>B. </a:t>
            </a:r>
            <a:r>
              <a:rPr lang="zh-HK" altLang="zh-HK" dirty="0"/>
              <a:t>分裂</a:t>
            </a:r>
            <a:r>
              <a:rPr lang="en-US" altLang="zh-HK" dirty="0"/>
              <a:t>(Divided)</a:t>
            </a:r>
            <a:endParaRPr lang="zh-TW" altLang="zh-HK" dirty="0"/>
          </a:p>
          <a:p>
            <a:endParaRPr kumimoji="1" lang="zh-HK" altLang="en-US" dirty="0"/>
          </a:p>
        </p:txBody>
      </p:sp>
      <p:sp>
        <p:nvSpPr>
          <p:cNvPr id="10" name="矩形 9">
            <a:extLst>
              <a:ext uri="{FF2B5EF4-FFF2-40B4-BE49-F238E27FC236}">
                <a16:creationId xmlns:a16="http://schemas.microsoft.com/office/drawing/2014/main" id="{A206149C-EFE8-F58B-089E-9AC1484FBE0F}"/>
              </a:ext>
            </a:extLst>
          </p:cNvPr>
          <p:cNvSpPr/>
          <p:nvPr/>
        </p:nvSpPr>
        <p:spPr>
          <a:xfrm>
            <a:off x="6304303" y="4107106"/>
            <a:ext cx="1655805" cy="308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A99B2CC0-CCC1-BD4F-AF78-157B4955DBB7}" type="slidenum">
              <a:rPr kumimoji="1" lang="zh-HK" altLang="en-US" smtClean="0"/>
              <a:t>7</a:t>
            </a:fld>
            <a:endParaRPr kumimoji="1" lang="zh-HK" altLang="en-US"/>
          </a:p>
        </p:txBody>
      </p:sp>
      <p:pic>
        <p:nvPicPr>
          <p:cNvPr id="3" name="Picture 2"/>
          <p:cNvPicPr>
            <a:picLocks noChangeAspect="1"/>
          </p:cNvPicPr>
          <p:nvPr/>
        </p:nvPicPr>
        <p:blipFill>
          <a:blip r:embed="rId2"/>
          <a:stretch>
            <a:fillRect/>
          </a:stretch>
        </p:blipFill>
        <p:spPr>
          <a:xfrm>
            <a:off x="112975" y="1317444"/>
            <a:ext cx="6076583" cy="3786856"/>
          </a:xfrm>
          <a:prstGeom prst="rect">
            <a:avLst/>
          </a:prstGeom>
        </p:spPr>
      </p:pic>
    </p:spTree>
    <p:extLst>
      <p:ext uri="{BB962C8B-B14F-4D97-AF65-F5344CB8AC3E}">
        <p14:creationId xmlns:p14="http://schemas.microsoft.com/office/powerpoint/2010/main" val="28703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62A501-03D6-20F7-9D84-AD85EA190965}"/>
              </a:ext>
            </a:extLst>
          </p:cNvPr>
          <p:cNvSpPr>
            <a:spLocks noGrp="1"/>
          </p:cNvSpPr>
          <p:nvPr>
            <p:ph type="title"/>
          </p:nvPr>
        </p:nvSpPr>
        <p:spPr>
          <a:xfrm>
            <a:off x="562707" y="365126"/>
            <a:ext cx="8313127" cy="2007371"/>
          </a:xfrm>
        </p:spPr>
        <p:txBody>
          <a:bodyPr>
            <a:noAutofit/>
          </a:bodyPr>
          <a:lstStyle/>
          <a:p>
            <a:r>
              <a:rPr lang="en-US" altLang="zh-HK" sz="3600" b="1" dirty="0"/>
              <a:t>I. </a:t>
            </a:r>
            <a:r>
              <a:rPr lang="zh-HK" altLang="zh-HK" sz="3600" b="1" dirty="0"/>
              <a:t>元末動亂與明太祖建國 </a:t>
            </a:r>
            <a:r>
              <a:rPr lang="en-US" altLang="zh-HK" sz="3600" b="1" dirty="0"/>
              <a:t>(Uprisings in the late Yuan Dynasty and the establishment of the Ming Dynasty by Zhu </a:t>
            </a:r>
            <a:r>
              <a:rPr lang="en-US" altLang="zh-HK" sz="3600" b="1" dirty="0" err="1"/>
              <a:t>Yuanzhang</a:t>
            </a:r>
            <a:r>
              <a:rPr lang="en-US" altLang="zh-HK" sz="3600" b="1" dirty="0"/>
              <a:t>)</a:t>
            </a:r>
            <a:r>
              <a:rPr lang="zh-TW" altLang="zh-HK" sz="3600" b="1" dirty="0"/>
              <a:t/>
            </a:r>
            <a:br>
              <a:rPr lang="zh-TW" altLang="zh-HK" sz="3600" b="1" dirty="0"/>
            </a:br>
            <a:endParaRPr kumimoji="1" lang="zh-HK" altLang="en-US" sz="3600" b="1" dirty="0"/>
          </a:p>
        </p:txBody>
      </p:sp>
      <p:sp>
        <p:nvSpPr>
          <p:cNvPr id="3" name="內容版面配置區 2">
            <a:extLst>
              <a:ext uri="{FF2B5EF4-FFF2-40B4-BE49-F238E27FC236}">
                <a16:creationId xmlns:a16="http://schemas.microsoft.com/office/drawing/2014/main" id="{7F2BCE96-C6CC-7E40-A8FF-7865DBB32D8E}"/>
              </a:ext>
            </a:extLst>
          </p:cNvPr>
          <p:cNvSpPr>
            <a:spLocks noGrp="1"/>
          </p:cNvSpPr>
          <p:nvPr>
            <p:ph idx="1"/>
          </p:nvPr>
        </p:nvSpPr>
        <p:spPr>
          <a:xfrm>
            <a:off x="707780" y="2581947"/>
            <a:ext cx="7886700" cy="3793525"/>
          </a:xfrm>
        </p:spPr>
        <p:txBody>
          <a:bodyPr>
            <a:normAutofit/>
          </a:bodyPr>
          <a:lstStyle/>
          <a:p>
            <a:r>
              <a:rPr lang="zh-TW" altLang="zh-HK" dirty="0"/>
              <a:t>朱元璋推翻由蒙古人統治的元朝，建立</a:t>
            </a:r>
            <a:r>
              <a:rPr lang="zh-HK" altLang="zh-HK" dirty="0"/>
              <a:t>由</a:t>
            </a:r>
            <a:r>
              <a:rPr lang="zh-TW" altLang="zh-HK" dirty="0"/>
              <a:t>漢人統治的明朝。</a:t>
            </a:r>
            <a:r>
              <a:rPr lang="en-US" altLang="zh-HK" dirty="0"/>
              <a:t>(Zhu </a:t>
            </a:r>
            <a:r>
              <a:rPr lang="en-US" altLang="zh-HK" dirty="0" err="1"/>
              <a:t>Yuanzhang</a:t>
            </a:r>
            <a:r>
              <a:rPr lang="en-US" altLang="zh-HK" dirty="0"/>
              <a:t> overthrew the Yuan Dynasty ruled by the Mongols and established the Ming Dynasty ruled by the Han people.)</a:t>
            </a:r>
          </a:p>
          <a:p>
            <a:endParaRPr lang="zh-TW" altLang="zh-HK" dirty="0"/>
          </a:p>
          <a:p>
            <a:pPr marL="0" indent="0">
              <a:buNone/>
            </a:pPr>
            <a:r>
              <a:rPr kumimoji="1" lang="en-US" altLang="zh-HK" dirty="0"/>
              <a:t> </a:t>
            </a:r>
            <a:endParaRPr kumimoji="1" lang="zh-HK" altLang="en-US" dirty="0"/>
          </a:p>
        </p:txBody>
      </p:sp>
      <p:sp>
        <p:nvSpPr>
          <p:cNvPr id="4" name="Slide Number Placeholder 3"/>
          <p:cNvSpPr>
            <a:spLocks noGrp="1"/>
          </p:cNvSpPr>
          <p:nvPr>
            <p:ph type="sldNum" sz="quarter" idx="12"/>
          </p:nvPr>
        </p:nvSpPr>
        <p:spPr/>
        <p:txBody>
          <a:bodyPr/>
          <a:lstStyle/>
          <a:p>
            <a:fld id="{A99B2CC0-CCC1-BD4F-AF78-157B4955DBB7}" type="slidenum">
              <a:rPr kumimoji="1" lang="zh-HK" altLang="en-US" smtClean="0"/>
              <a:t>8</a:t>
            </a:fld>
            <a:endParaRPr kumimoji="1" lang="zh-HK" altLang="en-US"/>
          </a:p>
        </p:txBody>
      </p:sp>
    </p:spTree>
    <p:extLst>
      <p:ext uri="{BB962C8B-B14F-4D97-AF65-F5344CB8AC3E}">
        <p14:creationId xmlns:p14="http://schemas.microsoft.com/office/powerpoint/2010/main" val="28705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2B82C6-D415-6F63-3603-57C6DB53F4CB}"/>
              </a:ext>
            </a:extLst>
          </p:cNvPr>
          <p:cNvSpPr>
            <a:spLocks noGrp="1"/>
          </p:cNvSpPr>
          <p:nvPr>
            <p:ph type="title"/>
          </p:nvPr>
        </p:nvSpPr>
        <p:spPr>
          <a:xfrm>
            <a:off x="628650" y="365126"/>
            <a:ext cx="7886700" cy="1809663"/>
          </a:xfrm>
        </p:spPr>
        <p:txBody>
          <a:bodyPr>
            <a:normAutofit/>
          </a:bodyPr>
          <a:lstStyle/>
          <a:p>
            <a:r>
              <a:rPr lang="zh-HK" altLang="zh-HK" sz="3200" b="1" dirty="0"/>
              <a:t>資料三：月餅的故事</a:t>
            </a:r>
            <a:r>
              <a:rPr lang="en-US" altLang="zh-HK" sz="3200" b="1" dirty="0"/>
              <a:t>(Source C: The Story of Mooncake)</a:t>
            </a:r>
            <a:r>
              <a:rPr lang="zh-TW" altLang="zh-HK" dirty="0"/>
              <a:t/>
            </a:r>
            <a:br>
              <a:rPr lang="zh-TW" altLang="zh-HK" dirty="0"/>
            </a:br>
            <a:endParaRPr kumimoji="1" lang="zh-HK" altLang="en-US" dirty="0"/>
          </a:p>
        </p:txBody>
      </p:sp>
      <p:sp>
        <p:nvSpPr>
          <p:cNvPr id="3" name="內容版面配置區 2">
            <a:extLst>
              <a:ext uri="{FF2B5EF4-FFF2-40B4-BE49-F238E27FC236}">
                <a16:creationId xmlns:a16="http://schemas.microsoft.com/office/drawing/2014/main" id="{6C4EE7A6-CB75-220A-13F6-98221DE8DA47}"/>
              </a:ext>
            </a:extLst>
          </p:cNvPr>
          <p:cNvSpPr>
            <a:spLocks noGrp="1"/>
          </p:cNvSpPr>
          <p:nvPr>
            <p:ph idx="1"/>
          </p:nvPr>
        </p:nvSpPr>
        <p:spPr/>
        <p:txBody>
          <a:bodyPr>
            <a:normAutofit/>
          </a:bodyPr>
          <a:lstStyle/>
          <a:p>
            <a:pPr marL="0" indent="0">
              <a:buNone/>
            </a:pPr>
            <a:r>
              <a:rPr lang="zh-HK" altLang="zh-HK" dirty="0"/>
              <a:t>請觀看</a:t>
            </a:r>
            <a:r>
              <a:rPr lang="en-US" altLang="zh-HK" dirty="0"/>
              <a:t>(Please view</a:t>
            </a:r>
            <a:r>
              <a:rPr lang="zh-HK" altLang="zh-HK" dirty="0"/>
              <a:t>：</a:t>
            </a:r>
            <a:r>
              <a:rPr lang="en-US" altLang="zh-HK" dirty="0"/>
              <a:t>9:06-10:12)</a:t>
            </a:r>
            <a:endParaRPr lang="zh-TW" altLang="zh-HK" dirty="0"/>
          </a:p>
          <a:p>
            <a:pPr marL="0" indent="0">
              <a:buNone/>
            </a:pPr>
            <a:r>
              <a:rPr lang="en-US" altLang="zh-HK" u="sng" dirty="0">
                <a:hlinkClick r:id="rId2"/>
              </a:rPr>
              <a:t>https://</a:t>
            </a:r>
            <a:r>
              <a:rPr lang="en-US" altLang="zh-HK" u="sng" dirty="0" err="1">
                <a:hlinkClick r:id="rId2"/>
              </a:rPr>
              <a:t>emm.edcity.hk</a:t>
            </a:r>
            <a:r>
              <a:rPr lang="en-US" altLang="zh-HK" u="sng" dirty="0">
                <a:hlinkClick r:id="rId2"/>
              </a:rPr>
              <a:t>/media/%E4%B8%AD%E7%A7%8B%E7%AF%80%20(%E4%B8%AD%E6%96%87%E5%AD%97%E5%B9%95%E5%8F%AF%E4%BE%9B%E9%81%B8%E6%93%87)/0_b9jggy44</a:t>
            </a:r>
            <a:endParaRPr lang="zh-TW" altLang="zh-HK" dirty="0"/>
          </a:p>
          <a:p>
            <a:pPr marL="0" indent="0">
              <a:buNone/>
            </a:pPr>
            <a:endParaRPr kumimoji="1" lang="en-US" altLang="zh-HK" sz="1800" dirty="0"/>
          </a:p>
          <a:p>
            <a:pPr marL="0" indent="0">
              <a:buNone/>
            </a:pPr>
            <a:endParaRPr kumimoji="1" lang="en-US" altLang="zh-HK" sz="1800" dirty="0"/>
          </a:p>
          <a:p>
            <a:pPr marL="0" indent="0">
              <a:buNone/>
            </a:pPr>
            <a:endParaRPr lang="en-US" altLang="zh-TW" sz="1800" dirty="0"/>
          </a:p>
          <a:p>
            <a:pPr marL="0" indent="0">
              <a:buNone/>
            </a:pPr>
            <a:endParaRPr lang="en-US" altLang="zh-TW" sz="1800" dirty="0"/>
          </a:p>
          <a:p>
            <a:pPr marL="0" indent="0">
              <a:buNone/>
            </a:pPr>
            <a:endParaRPr lang="en-US" altLang="zh-TW" sz="1800" dirty="0"/>
          </a:p>
        </p:txBody>
      </p:sp>
      <p:pic>
        <p:nvPicPr>
          <p:cNvPr id="4" name="Picture 24">
            <a:extLst>
              <a:ext uri="{FF2B5EF4-FFF2-40B4-BE49-F238E27FC236}">
                <a16:creationId xmlns:a16="http://schemas.microsoft.com/office/drawing/2014/main" id="{BC34A1EE-6B1A-76EE-B1E3-E463DA7EF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81" y="4071581"/>
            <a:ext cx="2022003" cy="2053196"/>
          </a:xfrm>
          <a:prstGeom prst="rect">
            <a:avLst/>
          </a:prstGeom>
        </p:spPr>
      </p:pic>
      <p:sp>
        <p:nvSpPr>
          <p:cNvPr id="5" name="Slide Number Placeholder 4"/>
          <p:cNvSpPr>
            <a:spLocks noGrp="1"/>
          </p:cNvSpPr>
          <p:nvPr>
            <p:ph type="sldNum" sz="quarter" idx="12"/>
          </p:nvPr>
        </p:nvSpPr>
        <p:spPr/>
        <p:txBody>
          <a:bodyPr/>
          <a:lstStyle/>
          <a:p>
            <a:fld id="{A99B2CC0-CCC1-BD4F-AF78-157B4955DBB7}" type="slidenum">
              <a:rPr kumimoji="1" lang="zh-HK" altLang="en-US" smtClean="0"/>
              <a:t>9</a:t>
            </a:fld>
            <a:endParaRPr kumimoji="1" lang="zh-HK" altLang="en-US"/>
          </a:p>
        </p:txBody>
      </p:sp>
    </p:spTree>
    <p:extLst>
      <p:ext uri="{BB962C8B-B14F-4D97-AF65-F5344CB8AC3E}">
        <p14:creationId xmlns:p14="http://schemas.microsoft.com/office/powerpoint/2010/main" val="3565424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TotalTime>
  <Words>6075</Words>
  <Application>Microsoft Office PowerPoint</Application>
  <PresentationFormat>On-screen Show (4:3)</PresentationFormat>
  <Paragraphs>489</Paragraphs>
  <Slides>47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Kaiti SC</vt:lpstr>
      <vt:lpstr>新細明體</vt:lpstr>
      <vt:lpstr>標楷體</vt:lpstr>
      <vt:lpstr>Arial</vt:lpstr>
      <vt:lpstr>Calibri</vt:lpstr>
      <vt:lpstr>Calibri Light</vt:lpstr>
      <vt:lpstr>Times New Roman</vt:lpstr>
      <vt:lpstr>Wingdings 2</vt:lpstr>
      <vt:lpstr>Office 佈景主題</vt:lpstr>
      <vt:lpstr>中二級 中國歷史科 </vt:lpstr>
      <vt:lpstr>本節關鍵詞(Key Terms)</vt:lpstr>
      <vt:lpstr>本節關鍵詞(Key Terms)</vt:lpstr>
      <vt:lpstr>本節概要(Key Points of the Chapter) </vt:lpstr>
      <vt:lpstr>明朝建立、君主集權措施及影響 (The establishment of the Ming Dynasty, and the measures and effects of the autocratic monarchy) </vt:lpstr>
      <vt:lpstr>PowerPoint Presentation</vt:lpstr>
      <vt:lpstr>PowerPoint Presentation</vt:lpstr>
      <vt:lpstr>I. 元末動亂與明太祖建國 (Uprisings in the late Yuan Dynasty and the establishment of the Ming Dynasty by Zhu Yuanzhang) </vt:lpstr>
      <vt:lpstr>資料三：月餅的故事(Source C: The Story of Mooncake) </vt:lpstr>
      <vt:lpstr>PowerPoint Presentation</vt:lpstr>
      <vt:lpstr>PowerPoint Presentation</vt:lpstr>
      <vt:lpstr>資料四：朱元璋(Source D: Zhu Yuanzhang)</vt:lpstr>
      <vt:lpstr>II. 君主集權措施與影響 (Measures and effects of the autocratic monarchy) </vt:lpstr>
      <vt:lpstr>PowerPoint Presentation</vt:lpstr>
      <vt:lpstr>PowerPoint Presentation</vt:lpstr>
      <vt:lpstr>資料六：明朝的中央政制(Source F: The central administration of the Ming Dynasty) </vt:lpstr>
      <vt:lpstr>資料七：俄國彼得大帝的行政改革(Source G: Administrative reforms of Peter the Great of Russia)</vt:lpstr>
      <vt:lpstr>PowerPoint Presentation</vt:lpstr>
      <vt:lpstr>資料八：明太祖的日常工作(Source H: Daily work of Emperor Taizu of the Ming Dynasty)</vt:lpstr>
      <vt:lpstr>PowerPoint Presentation</vt:lpstr>
      <vt:lpstr>資料九：刑罰(Source I: Punishment)</vt:lpstr>
      <vt:lpstr>資料十：香港的鞭笞刑罰 - 九尾鞭(Source J: Caning in Hong Kong - The cat-of-nine tails)</vt:lpstr>
      <vt:lpstr>小總結 (A short summary)</vt:lpstr>
      <vt:lpstr>明朝宦禍(The problems caused by eunuchs of the Ming Dynasty)</vt:lpstr>
      <vt:lpstr>PowerPoint Presentation</vt:lpstr>
      <vt:lpstr>資料二：在鄂圖曼帝國後宮工作的太監繪畫(Source B: A drawing of an eunuch working at the harem in the palace of the Ottoman Empire) </vt:lpstr>
      <vt:lpstr>PowerPoint Presentation</vt:lpstr>
      <vt:lpstr>PowerPoint Presentation</vt:lpstr>
      <vt:lpstr>資料三：豹房軍士的銅牌(Source C: Bronze Warrior Plate in Leopard House)</vt:lpstr>
      <vt:lpstr>PowerPoint Presentation</vt:lpstr>
      <vt:lpstr>資料四：東林黨(Source D: Donglin faction)</vt:lpstr>
      <vt:lpstr>PowerPoint Presentation</vt:lpstr>
      <vt:lpstr>小總結 (A short summary)</vt:lpstr>
      <vt:lpstr>晚明政局與明朝滅亡(Politics in the Late Ming Dynasty and the downfall of the Ming Dynasty)</vt:lpstr>
      <vt:lpstr>資料一：明朝時間線(Source A:The timeline of the Ming Dynasty)</vt:lpstr>
      <vt:lpstr>資料二：《流民圖》 (Source B: Painting: Beggars and Street Characters)</vt:lpstr>
      <vt:lpstr>PowerPoint Presentation</vt:lpstr>
      <vt:lpstr>PowerPoint Presentation</vt:lpstr>
      <vt:lpstr>資料四：各地大地震(Source D: Earthquakes of different places) </vt:lpstr>
      <vt:lpstr>PowerPoint Presentation</vt:lpstr>
      <vt:lpstr>PowerPoint Presentation</vt:lpstr>
      <vt:lpstr>PowerPoint Presentation</vt:lpstr>
      <vt:lpstr>資料七：李自成 (Source G:Li Zicheng)</vt:lpstr>
      <vt:lpstr>資料八：粵劇《帝女花》之香夭(Source H: Cantonese Opera “Double Suicide” from “The Flower Princess”)</vt:lpstr>
      <vt:lpstr>PowerPoint Presentation</vt:lpstr>
      <vt:lpstr>小總結 (A short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中二級 中國歷史科</dc:title>
  <dc:creator>LUI Kam Hung</dc:creator>
  <cp:lastModifiedBy>LO, Ka-yan</cp:lastModifiedBy>
  <cp:revision>31</cp:revision>
  <dcterms:created xsi:type="dcterms:W3CDTF">2022-06-14T03:19:24Z</dcterms:created>
  <dcterms:modified xsi:type="dcterms:W3CDTF">2022-08-02T03:19:08Z</dcterms:modified>
</cp:coreProperties>
</file>